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3" r:id="rId1"/>
  </p:sldMasterIdLst>
  <p:notesMasterIdLst>
    <p:notesMasterId r:id="rId21"/>
  </p:notesMasterIdLst>
  <p:handoutMasterIdLst>
    <p:handoutMasterId r:id="rId22"/>
  </p:handoutMasterIdLst>
  <p:sldIdLst>
    <p:sldId id="258" r:id="rId2"/>
    <p:sldId id="1038" r:id="rId3"/>
    <p:sldId id="985" r:id="rId4"/>
    <p:sldId id="1040" r:id="rId5"/>
    <p:sldId id="1035" r:id="rId6"/>
    <p:sldId id="997" r:id="rId7"/>
    <p:sldId id="1018" r:id="rId8"/>
    <p:sldId id="1021" r:id="rId9"/>
    <p:sldId id="1022" r:id="rId10"/>
    <p:sldId id="1039" r:id="rId11"/>
    <p:sldId id="1024" r:id="rId12"/>
    <p:sldId id="1028" r:id="rId13"/>
    <p:sldId id="1041" r:id="rId14"/>
    <p:sldId id="1034" r:id="rId15"/>
    <p:sldId id="1025" r:id="rId16"/>
    <p:sldId id="1029" r:id="rId17"/>
    <p:sldId id="1037" r:id="rId18"/>
    <p:sldId id="1032" r:id="rId19"/>
    <p:sldId id="1033" r:id="rId20"/>
  </p:sldIdLst>
  <p:sldSz cx="9902825" cy="6858000"/>
  <p:notesSz cx="6797675" cy="99266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E47A8E"/>
    <a:srgbClr val="F8F9BD"/>
    <a:srgbClr val="D18DC6"/>
    <a:srgbClr val="FFFF66"/>
    <a:srgbClr val="F3C3CC"/>
    <a:srgbClr val="FFFFFF"/>
    <a:srgbClr val="E5EBFF"/>
    <a:srgbClr val="0B52F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235" autoAdjust="0"/>
    <p:restoredTop sz="97158" autoAdjust="0"/>
  </p:normalViewPr>
  <p:slideViewPr>
    <p:cSldViewPr>
      <p:cViewPr varScale="1">
        <p:scale>
          <a:sx n="78" d="100"/>
          <a:sy n="78" d="100"/>
        </p:scale>
        <p:origin x="-678" y="-84"/>
      </p:cViewPr>
      <p:guideLst>
        <p:guide orient="horz" pos="2592"/>
        <p:guide orient="horz" pos="240"/>
        <p:guide orient="horz" pos="1392"/>
        <p:guide pos="3119"/>
        <p:guide pos="480"/>
        <p:guide pos="5567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7206"/>
    </p:cViewPr>
  </p:sorterViewPr>
  <p:notesViewPr>
    <p:cSldViewPr>
      <p:cViewPr varScale="1">
        <p:scale>
          <a:sx n="73" d="100"/>
          <a:sy n="73" d="100"/>
        </p:scale>
        <p:origin x="-2244" y="-90"/>
      </p:cViewPr>
      <p:guideLst>
        <p:guide orient="horz" pos="3125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920205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30750"/>
            <a:ext cx="4981575" cy="4489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8920" tIns="43680" rIns="88920" bIns="43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2662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3763" y="866775"/>
            <a:ext cx="5008562" cy="34702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xmlns="" val="1864285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6"/>
          <p:cNvGrpSpPr>
            <a:grpSpLocks/>
          </p:cNvGrpSpPr>
          <p:nvPr/>
        </p:nvGrpSpPr>
        <p:grpSpPr bwMode="auto">
          <a:xfrm flipH="1" flipV="1">
            <a:off x="533400" y="2438400"/>
            <a:ext cx="8991600" cy="3810000"/>
            <a:chOff x="336" y="576"/>
            <a:chExt cx="5664" cy="2400"/>
          </a:xfrm>
        </p:grpSpPr>
        <p:sp>
          <p:nvSpPr>
            <p:cNvPr id="4" name="Line 17"/>
            <p:cNvSpPr>
              <a:spLocks noChangeShapeType="1"/>
            </p:cNvSpPr>
            <p:nvPr userDrawn="1"/>
          </p:nvSpPr>
          <p:spPr bwMode="auto">
            <a:xfrm>
              <a:off x="336" y="816"/>
              <a:ext cx="5664" cy="0"/>
            </a:xfrm>
            <a:prstGeom prst="line">
              <a:avLst/>
            </a:prstGeom>
            <a:noFill/>
            <a:ln w="76200">
              <a:solidFill>
                <a:srgbClr val="99B1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" name="Line 18"/>
            <p:cNvSpPr>
              <a:spLocks noChangeShapeType="1"/>
            </p:cNvSpPr>
            <p:nvPr userDrawn="1"/>
          </p:nvSpPr>
          <p:spPr bwMode="auto">
            <a:xfrm>
              <a:off x="576" y="864"/>
              <a:ext cx="5280" cy="0"/>
            </a:xfrm>
            <a:prstGeom prst="line">
              <a:avLst/>
            </a:prstGeom>
            <a:noFill/>
            <a:ln w="76200">
              <a:solidFill>
                <a:srgbClr val="B5E1E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" name="Line 19"/>
            <p:cNvSpPr>
              <a:spLocks noChangeShapeType="1"/>
            </p:cNvSpPr>
            <p:nvPr userDrawn="1"/>
          </p:nvSpPr>
          <p:spPr bwMode="auto">
            <a:xfrm>
              <a:off x="5808" y="864"/>
              <a:ext cx="0" cy="1920"/>
            </a:xfrm>
            <a:prstGeom prst="line">
              <a:avLst/>
            </a:prstGeom>
            <a:noFill/>
            <a:ln w="76200">
              <a:solidFill>
                <a:srgbClr val="B5E1E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" name="Line 20"/>
            <p:cNvSpPr>
              <a:spLocks noChangeShapeType="1"/>
            </p:cNvSpPr>
            <p:nvPr userDrawn="1"/>
          </p:nvSpPr>
          <p:spPr bwMode="auto">
            <a:xfrm>
              <a:off x="5856" y="576"/>
              <a:ext cx="0" cy="2400"/>
            </a:xfrm>
            <a:prstGeom prst="line">
              <a:avLst/>
            </a:prstGeom>
            <a:noFill/>
            <a:ln w="76200">
              <a:solidFill>
                <a:srgbClr val="99B1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21606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293812" y="1600200"/>
            <a:ext cx="8169275" cy="1295400"/>
          </a:xfrm>
        </p:spPr>
        <p:txBody>
          <a:bodyPr lIns="92075" tIns="46038" rIns="92075" bIns="46038"/>
          <a:lstStyle>
            <a:lvl1pPr>
              <a:defRPr b="1"/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728100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814091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273588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6438" y="304800"/>
            <a:ext cx="210343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304800"/>
            <a:ext cx="6161088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31247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646327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2152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888741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524000"/>
            <a:ext cx="4086225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1575" y="1524000"/>
            <a:ext cx="4086225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791304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570006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551241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0262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834380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83978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72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524000"/>
            <a:ext cx="83248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577850" y="6172200"/>
            <a:ext cx="8747125" cy="0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917825" y="6129338"/>
            <a:ext cx="35480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ctr" eaLnBrk="0" hangingPunct="0"/>
            <a:r>
              <a:rPr lang="en-GB" sz="1800">
                <a:solidFill>
                  <a:srgbClr val="333333"/>
                </a:solidFill>
                <a:latin typeface="Helvetica" pitchFamily="-108" charset="0"/>
              </a:rPr>
              <a:t>p. </a:t>
            </a:r>
            <a:fld id="{9384C8E5-454C-43F9-ADAB-FC93D678AF4C}" type="slidenum">
              <a:rPr lang="en-GB" sz="1800">
                <a:solidFill>
                  <a:srgbClr val="333333"/>
                </a:solidFill>
                <a:latin typeface="Helvetica" pitchFamily="-108" charset="0"/>
              </a:rPr>
              <a:pPr algn="ctr" eaLnBrk="0" hangingPunct="0"/>
              <a:t>‹#›</a:t>
            </a:fld>
            <a:r>
              <a:rPr lang="en-GB" sz="1800">
                <a:solidFill>
                  <a:srgbClr val="333333"/>
                </a:solidFill>
                <a:latin typeface="Helvetica" pitchFamily="-108" charset="0"/>
              </a:rPr>
              <a:t> - WCC’2013 - </a:t>
            </a:r>
            <a:r>
              <a:rPr lang="sv-SE" sz="1800">
                <a:solidFill>
                  <a:srgbClr val="333333"/>
                </a:solidFill>
                <a:latin typeface="Helvetica" pitchFamily="-108" charset="0"/>
              </a:rPr>
              <a:t>April 15, 2013</a:t>
            </a:r>
            <a:endParaRPr lang="en-GB" sz="1800" b="1" i="1">
              <a:solidFill>
                <a:srgbClr val="333333"/>
              </a:solidFill>
              <a:latin typeface="Arial" charset="0"/>
            </a:endParaRPr>
          </a:p>
        </p:txBody>
      </p:sp>
      <p:grpSp>
        <p:nvGrpSpPr>
          <p:cNvPr id="1030" name="Group 17"/>
          <p:cNvGrpSpPr>
            <a:grpSpLocks/>
          </p:cNvGrpSpPr>
          <p:nvPr/>
        </p:nvGrpSpPr>
        <p:grpSpPr bwMode="auto">
          <a:xfrm>
            <a:off x="533400" y="914400"/>
            <a:ext cx="8991600" cy="3810000"/>
            <a:chOff x="336" y="576"/>
            <a:chExt cx="5664" cy="2400"/>
          </a:xfrm>
        </p:grpSpPr>
        <p:sp>
          <p:nvSpPr>
            <p:cNvPr id="1031" name="Line 13"/>
            <p:cNvSpPr>
              <a:spLocks noChangeShapeType="1"/>
            </p:cNvSpPr>
            <p:nvPr userDrawn="1"/>
          </p:nvSpPr>
          <p:spPr bwMode="auto">
            <a:xfrm>
              <a:off x="336" y="816"/>
              <a:ext cx="5664" cy="0"/>
            </a:xfrm>
            <a:prstGeom prst="line">
              <a:avLst/>
            </a:prstGeom>
            <a:noFill/>
            <a:ln w="76200">
              <a:solidFill>
                <a:srgbClr val="99B1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32" name="Line 15"/>
            <p:cNvSpPr>
              <a:spLocks noChangeShapeType="1"/>
            </p:cNvSpPr>
            <p:nvPr userDrawn="1"/>
          </p:nvSpPr>
          <p:spPr bwMode="auto">
            <a:xfrm>
              <a:off x="576" y="864"/>
              <a:ext cx="5280" cy="0"/>
            </a:xfrm>
            <a:prstGeom prst="line">
              <a:avLst/>
            </a:prstGeom>
            <a:noFill/>
            <a:ln w="76200">
              <a:solidFill>
                <a:srgbClr val="B5E1E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33" name="Line 16"/>
            <p:cNvSpPr>
              <a:spLocks noChangeShapeType="1"/>
            </p:cNvSpPr>
            <p:nvPr userDrawn="1"/>
          </p:nvSpPr>
          <p:spPr bwMode="auto">
            <a:xfrm>
              <a:off x="5808" y="864"/>
              <a:ext cx="0" cy="1920"/>
            </a:xfrm>
            <a:prstGeom prst="line">
              <a:avLst/>
            </a:prstGeom>
            <a:noFill/>
            <a:ln w="76200">
              <a:solidFill>
                <a:srgbClr val="B5E1E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34" name="Line 14"/>
            <p:cNvSpPr>
              <a:spLocks noChangeShapeType="1"/>
            </p:cNvSpPr>
            <p:nvPr userDrawn="1"/>
          </p:nvSpPr>
          <p:spPr bwMode="auto">
            <a:xfrm>
              <a:off x="5856" y="576"/>
              <a:ext cx="0" cy="2400"/>
            </a:xfrm>
            <a:prstGeom prst="line">
              <a:avLst/>
            </a:prstGeom>
            <a:noFill/>
            <a:ln w="76200">
              <a:solidFill>
                <a:srgbClr val="99B1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  <p:sldLayoutId id="214748396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912813" y="1295400"/>
            <a:ext cx="8534400" cy="1295400"/>
          </a:xfrm>
        </p:spPr>
        <p:txBody>
          <a:bodyPr/>
          <a:lstStyle/>
          <a:p>
            <a:r>
              <a:rPr lang="en-US" sz="3800" smtClean="0">
                <a:solidFill>
                  <a:schemeClr val="bg1"/>
                </a:solidFill>
              </a:rPr>
              <a:t>A Method for Generating Full Cycles by a Composition of NLFSRs</a:t>
            </a:r>
            <a:endParaRPr lang="en-GB" sz="380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9013" y="2819400"/>
            <a:ext cx="8458200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ctr">
              <a:spcAft>
                <a:spcPts val="1200"/>
              </a:spcAft>
              <a:defRPr/>
            </a:pPr>
            <a:r>
              <a:rPr lang="en-GB" sz="2400" b="1" i="1" dirty="0">
                <a:cs typeface="+mn-cs"/>
              </a:rPr>
              <a:t>Elena </a:t>
            </a:r>
            <a:r>
              <a:rPr lang="en-GB" sz="2400" b="1" i="1" dirty="0" err="1">
                <a:cs typeface="+mn-cs"/>
              </a:rPr>
              <a:t>Dubrova</a:t>
            </a:r>
            <a:endParaRPr lang="en-GB" sz="2400" b="1" i="1" dirty="0">
              <a:cs typeface="+mn-cs"/>
            </a:endParaRPr>
          </a:p>
          <a:p>
            <a:pPr marL="342900" indent="-342900" algn="ctr">
              <a:spcAft>
                <a:spcPts val="1200"/>
              </a:spcAft>
              <a:defRPr/>
            </a:pPr>
            <a:r>
              <a:rPr lang="en-GB" sz="2400" b="1" i="1" dirty="0">
                <a:cs typeface="+mn-cs"/>
              </a:rPr>
              <a:t>Royal Institute of Technology – KTH</a:t>
            </a:r>
          </a:p>
          <a:p>
            <a:pPr marL="342900" indent="-342900" algn="ctr">
              <a:spcAft>
                <a:spcPts val="1200"/>
              </a:spcAft>
              <a:defRPr/>
            </a:pPr>
            <a:r>
              <a:rPr lang="en-GB" sz="2400" b="1" i="1" dirty="0">
                <a:cs typeface="+mn-cs"/>
              </a:rPr>
              <a:t>Stockholm, Sweden</a:t>
            </a:r>
          </a:p>
          <a:p>
            <a:pPr marL="342900" indent="-342900">
              <a:spcAft>
                <a:spcPts val="1200"/>
              </a:spcAft>
              <a:defRPr/>
            </a:pPr>
            <a:endParaRPr lang="en-GB" sz="2400" b="1" i="1" dirty="0"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2950" y="1524000"/>
            <a:ext cx="8324850" cy="1524000"/>
          </a:xfrm>
        </p:spPr>
        <p:txBody>
          <a:bodyPr/>
          <a:lstStyle/>
          <a:p>
            <a:r>
              <a:rPr lang="en-US" sz="2700" dirty="0" smtClean="0"/>
              <a:t>We used NLFSRs with two types of cycles</a:t>
            </a:r>
          </a:p>
          <a:p>
            <a:pPr lvl="1"/>
            <a:r>
              <a:rPr lang="en-US" sz="2400" dirty="0" smtClean="0"/>
              <a:t>a cycle of length 2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-1 containing all non-0 states</a:t>
            </a:r>
          </a:p>
          <a:p>
            <a:pPr lvl="1"/>
            <a:r>
              <a:rPr lang="en-US" sz="2400" dirty="0" smtClean="0"/>
              <a:t>a cycle of length 1 containing 0 state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method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760412" y="2895600"/>
            <a:ext cx="8305800" cy="2292935"/>
            <a:chOff x="760412" y="2895600"/>
            <a:chExt cx="8305800" cy="2292935"/>
          </a:xfrm>
        </p:grpSpPr>
        <p:sp>
          <p:nvSpPr>
            <p:cNvPr id="4" name="TextBox 3"/>
            <p:cNvSpPr txBox="1"/>
            <p:nvPr/>
          </p:nvSpPr>
          <p:spPr>
            <a:xfrm>
              <a:off x="760412" y="2895600"/>
              <a:ext cx="8305800" cy="2292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2400"/>
                </a:spcAft>
                <a:buFont typeface="Arial" pitchFamily="34" charset="0"/>
                <a:buChar char="•"/>
              </a:pPr>
              <a:r>
                <a:rPr lang="en-US" sz="2800" dirty="0" smtClean="0">
                  <a:latin typeface="+mn-lt"/>
                </a:rPr>
                <a:t> </a:t>
              </a:r>
              <a:r>
                <a:rPr lang="en-US" sz="2700" dirty="0" smtClean="0">
                  <a:latin typeface="+mn-lt"/>
                </a:rPr>
                <a:t>If we place k such NLFSRs in parallel, we get a mapping with the following cycle structure:</a:t>
              </a:r>
            </a:p>
            <a:p>
              <a:pPr lvl="1">
                <a:spcAft>
                  <a:spcPts val="2400"/>
                </a:spcAft>
                <a:buFont typeface="Arial" pitchFamily="34" charset="0"/>
                <a:buChar char="•"/>
              </a:pPr>
              <a:r>
                <a:rPr lang="en-US" sz="2400" dirty="0" smtClean="0"/>
                <a:t>            </a:t>
              </a:r>
              <a:r>
                <a:rPr lang="en-US" sz="2400" dirty="0" smtClean="0">
                  <a:latin typeface="+mn-lt"/>
                </a:rPr>
                <a:t>cycles of length 2</a:t>
              </a:r>
              <a:r>
                <a:rPr lang="en-US" sz="2400" baseline="30000" dirty="0" smtClean="0">
                  <a:latin typeface="+mn-lt"/>
                </a:rPr>
                <a:t>n</a:t>
              </a:r>
              <a:r>
                <a:rPr lang="en-US" sz="2400" dirty="0" smtClean="0">
                  <a:latin typeface="+mn-lt"/>
                </a:rPr>
                <a:t>-1 </a:t>
              </a:r>
            </a:p>
            <a:p>
              <a:pPr lvl="1">
                <a:buFont typeface="Arial" pitchFamily="34" charset="0"/>
                <a:buChar char="•"/>
              </a:pPr>
              <a:r>
                <a:rPr lang="en-US" sz="2400" dirty="0" smtClean="0">
                  <a:latin typeface="+mn-lt"/>
                </a:rPr>
                <a:t> one cycle of length 1 (0 state)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598612" y="3733800"/>
              <a:ext cx="1023381" cy="1085910"/>
              <a:chOff x="150812" y="2057400"/>
              <a:chExt cx="1023381" cy="1085910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227012" y="2209800"/>
                <a:ext cx="914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sym typeface="Symbol"/>
                  </a:rPr>
                  <a:t></a:t>
                </a:r>
                <a:endParaRPr lang="en-US" sz="4000" dirty="0"/>
              </a:p>
            </p:txBody>
          </p:sp>
          <p:grpSp>
            <p:nvGrpSpPr>
              <p:cNvPr id="7" name="Group 9"/>
              <p:cNvGrpSpPr/>
              <p:nvPr/>
            </p:nvGrpSpPr>
            <p:grpSpPr>
              <a:xfrm>
                <a:off x="150812" y="2057400"/>
                <a:ext cx="1023381" cy="1085910"/>
                <a:chOff x="150812" y="2057400"/>
                <a:chExt cx="1023381" cy="1085910"/>
              </a:xfrm>
            </p:grpSpPr>
            <p:grpSp>
              <p:nvGrpSpPr>
                <p:cNvPr id="8" name="Group 6"/>
                <p:cNvGrpSpPr/>
                <p:nvPr/>
              </p:nvGrpSpPr>
              <p:grpSpPr>
                <a:xfrm>
                  <a:off x="150812" y="2057400"/>
                  <a:ext cx="685800" cy="1085910"/>
                  <a:chOff x="227012" y="1524000"/>
                  <a:chExt cx="685800" cy="1085910"/>
                </a:xfrm>
              </p:grpSpPr>
              <p:sp>
                <p:nvSpPr>
                  <p:cNvPr id="10" name="TextBox 4"/>
                  <p:cNvSpPr txBox="1"/>
                  <p:nvPr/>
                </p:nvSpPr>
                <p:spPr>
                  <a:xfrm>
                    <a:off x="227012" y="2209800"/>
                    <a:ext cx="685800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err="1" smtClean="0">
                        <a:sym typeface="Symbol"/>
                      </a:rPr>
                      <a:t>i</a:t>
                    </a:r>
                    <a:r>
                      <a:rPr lang="en-US" dirty="0" smtClean="0">
                        <a:sym typeface="Symbol"/>
                      </a:rPr>
                      <a:t>=0</a:t>
                    </a:r>
                    <a:endParaRPr lang="en-US" dirty="0"/>
                  </a:p>
                </p:txBody>
              </p:sp>
              <p:sp>
                <p:nvSpPr>
                  <p:cNvPr id="11" name="TextBox 5"/>
                  <p:cNvSpPr txBox="1"/>
                  <p:nvPr/>
                </p:nvSpPr>
                <p:spPr>
                  <a:xfrm>
                    <a:off x="227012" y="1524000"/>
                    <a:ext cx="685800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sym typeface="Symbol"/>
                      </a:rPr>
                      <a:t>k-1</a:t>
                    </a:r>
                    <a:endParaRPr lang="en-US" dirty="0"/>
                  </a:p>
                </p:txBody>
              </p:sp>
            </p:grpSp>
            <p:sp>
              <p:nvSpPr>
                <p:cNvPr id="9" name="TextBox 8"/>
                <p:cNvSpPr txBox="1"/>
                <p:nvPr/>
              </p:nvSpPr>
              <p:spPr>
                <a:xfrm>
                  <a:off x="608012" y="2362200"/>
                  <a:ext cx="56618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/>
                    <a:t>2</a:t>
                  </a:r>
                  <a:r>
                    <a:rPr lang="en-US" sz="2400" baseline="30000" dirty="0" smtClean="0"/>
                    <a:t>ni</a:t>
                  </a:r>
                  <a:endParaRPr lang="en-US" sz="2400" dirty="0"/>
                </a:p>
              </p:txBody>
            </p:sp>
          </p:grpSp>
        </p:grpSp>
      </p:grpSp>
      <p:sp>
        <p:nvSpPr>
          <p:cNvPr id="13" name="TextBox 12"/>
          <p:cNvSpPr txBox="1"/>
          <p:nvPr/>
        </p:nvSpPr>
        <p:spPr>
          <a:xfrm>
            <a:off x="684212" y="51054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 </a:t>
            </a:r>
            <a:r>
              <a:rPr lang="en-US" sz="2700" dirty="0" smtClean="0">
                <a:latin typeface="+mn-lt"/>
              </a:rPr>
              <a:t>We will join these cycles into one by applying cycle-joining transformations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an NLFSR, any state has two possible successors and two possible predecessors </a:t>
            </a:r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Cycle-joining transformations</a:t>
            </a:r>
          </a:p>
        </p:txBody>
      </p:sp>
      <p:grpSp>
        <p:nvGrpSpPr>
          <p:cNvPr id="17412" name="Group 51"/>
          <p:cNvGrpSpPr>
            <a:grpSpLocks/>
          </p:cNvGrpSpPr>
          <p:nvPr/>
        </p:nvGrpSpPr>
        <p:grpSpPr bwMode="auto">
          <a:xfrm>
            <a:off x="1671638" y="2497138"/>
            <a:ext cx="5111750" cy="1998662"/>
            <a:chOff x="1670967" y="2497425"/>
            <a:chExt cx="5111735" cy="2146083"/>
          </a:xfrm>
        </p:grpSpPr>
        <p:cxnSp>
          <p:nvCxnSpPr>
            <p:cNvPr id="17416" name="Straight Arrow Connector 5"/>
            <p:cNvCxnSpPr>
              <a:cxnSpLocks noChangeShapeType="1"/>
            </p:cNvCxnSpPr>
            <p:nvPr/>
          </p:nvCxnSpPr>
          <p:spPr bwMode="auto">
            <a:xfrm>
              <a:off x="3351211" y="2697480"/>
              <a:ext cx="1916685" cy="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7417" name="TextBox 6"/>
            <p:cNvSpPr txBox="1">
              <a:spLocks noChangeArrowheads="1"/>
            </p:cNvSpPr>
            <p:nvPr/>
          </p:nvSpPr>
          <p:spPr bwMode="auto">
            <a:xfrm>
              <a:off x="2284411" y="2497425"/>
              <a:ext cx="84029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input</a:t>
              </a:r>
            </a:p>
          </p:txBody>
        </p:sp>
        <p:sp>
          <p:nvSpPr>
            <p:cNvPr id="17418" name="TextBox 7"/>
            <p:cNvSpPr txBox="1">
              <a:spLocks noChangeArrowheads="1"/>
            </p:cNvSpPr>
            <p:nvPr/>
          </p:nvSpPr>
          <p:spPr bwMode="auto">
            <a:xfrm>
              <a:off x="5380351" y="2497425"/>
              <a:ext cx="102624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output</a:t>
              </a:r>
            </a:p>
          </p:txBody>
        </p:sp>
        <p:grpSp>
          <p:nvGrpSpPr>
            <p:cNvPr id="17419" name="Group 21"/>
            <p:cNvGrpSpPr>
              <a:grpSpLocks/>
            </p:cNvGrpSpPr>
            <p:nvPr/>
          </p:nvGrpSpPr>
          <p:grpSpPr bwMode="auto">
            <a:xfrm>
              <a:off x="2182967" y="3043068"/>
              <a:ext cx="1714436" cy="457200"/>
              <a:chOff x="2082737" y="3416808"/>
              <a:chExt cx="1714436" cy="457200"/>
            </a:xfrm>
          </p:grpSpPr>
          <p:sp>
            <p:nvSpPr>
              <p:cNvPr id="17438" name="Rectangle 13"/>
              <p:cNvSpPr>
                <a:spLocks noChangeArrowheads="1"/>
              </p:cNvSpPr>
              <p:nvPr/>
            </p:nvSpPr>
            <p:spPr bwMode="auto">
              <a:xfrm>
                <a:off x="2082737" y="3416808"/>
                <a:ext cx="1714436" cy="457200"/>
              </a:xfrm>
              <a:prstGeom prst="rect">
                <a:avLst/>
              </a:prstGeom>
              <a:solidFill>
                <a:srgbClr val="CCCCFF"/>
              </a:solidFill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/>
                  <a:t>S</a:t>
                </a:r>
                <a:r>
                  <a:rPr lang="en-US"/>
                  <a:t>   </a:t>
                </a:r>
              </a:p>
            </p:txBody>
          </p:sp>
          <p:cxnSp>
            <p:nvCxnSpPr>
              <p:cNvPr id="17439" name="Straight Connector 14"/>
              <p:cNvCxnSpPr>
                <a:cxnSpLocks noChangeShapeType="1"/>
              </p:cNvCxnSpPr>
              <p:nvPr/>
            </p:nvCxnSpPr>
            <p:spPr bwMode="auto">
              <a:xfrm>
                <a:off x="3449001" y="3416808"/>
                <a:ext cx="0" cy="45720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17440" name="TextBox 15"/>
              <p:cNvSpPr txBox="1">
                <a:spLocks noChangeArrowheads="1"/>
              </p:cNvSpPr>
              <p:nvPr/>
            </p:nvSpPr>
            <p:spPr bwMode="auto">
              <a:xfrm>
                <a:off x="3449001" y="3455610"/>
                <a:ext cx="34817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0</a:t>
                </a:r>
              </a:p>
            </p:txBody>
          </p:sp>
        </p:grpSp>
        <p:grpSp>
          <p:nvGrpSpPr>
            <p:cNvPr id="17420" name="Group 22"/>
            <p:cNvGrpSpPr>
              <a:grpSpLocks/>
            </p:cNvGrpSpPr>
            <p:nvPr/>
          </p:nvGrpSpPr>
          <p:grpSpPr bwMode="auto">
            <a:xfrm>
              <a:off x="4506305" y="3037845"/>
              <a:ext cx="1714436" cy="466584"/>
              <a:chOff x="4799012" y="3446226"/>
              <a:chExt cx="1714436" cy="466584"/>
            </a:xfrm>
          </p:grpSpPr>
          <p:sp>
            <p:nvSpPr>
              <p:cNvPr id="17435" name="Rectangle 16"/>
              <p:cNvSpPr>
                <a:spLocks noChangeArrowheads="1"/>
              </p:cNvSpPr>
              <p:nvPr/>
            </p:nvSpPr>
            <p:spPr bwMode="auto">
              <a:xfrm>
                <a:off x="4799012" y="3446226"/>
                <a:ext cx="1714436" cy="457200"/>
              </a:xfrm>
              <a:prstGeom prst="rect">
                <a:avLst/>
              </a:prstGeom>
              <a:solidFill>
                <a:srgbClr val="F8F9BD"/>
              </a:solidFill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/>
                  <a:t>S</a:t>
                </a:r>
                <a:r>
                  <a:rPr lang="en-US"/>
                  <a:t>   </a:t>
                </a:r>
              </a:p>
            </p:txBody>
          </p:sp>
          <p:cxnSp>
            <p:nvCxnSpPr>
              <p:cNvPr id="17436" name="Straight Connector 17"/>
              <p:cNvCxnSpPr>
                <a:cxnSpLocks noChangeShapeType="1"/>
              </p:cNvCxnSpPr>
              <p:nvPr/>
            </p:nvCxnSpPr>
            <p:spPr bwMode="auto">
              <a:xfrm>
                <a:off x="6165276" y="3455610"/>
                <a:ext cx="0" cy="45720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17437" name="TextBox 18"/>
              <p:cNvSpPr txBox="1">
                <a:spLocks noChangeArrowheads="1"/>
              </p:cNvSpPr>
              <p:nvPr/>
            </p:nvSpPr>
            <p:spPr bwMode="auto">
              <a:xfrm>
                <a:off x="6165276" y="3494412"/>
                <a:ext cx="34817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</p:grpSp>
        <p:grpSp>
          <p:nvGrpSpPr>
            <p:cNvPr id="17421" name="Group 23"/>
            <p:cNvGrpSpPr>
              <a:grpSpLocks/>
            </p:cNvGrpSpPr>
            <p:nvPr/>
          </p:nvGrpSpPr>
          <p:grpSpPr bwMode="auto">
            <a:xfrm>
              <a:off x="2182967" y="4186308"/>
              <a:ext cx="1714436" cy="457200"/>
              <a:chOff x="2082737" y="3416808"/>
              <a:chExt cx="1714436" cy="457200"/>
            </a:xfrm>
          </p:grpSpPr>
          <p:sp>
            <p:nvSpPr>
              <p:cNvPr id="17432" name="Rectangle 24"/>
              <p:cNvSpPr>
                <a:spLocks noChangeArrowheads="1"/>
              </p:cNvSpPr>
              <p:nvPr/>
            </p:nvSpPr>
            <p:spPr bwMode="auto">
              <a:xfrm>
                <a:off x="2082737" y="3416808"/>
                <a:ext cx="1714436" cy="457200"/>
              </a:xfrm>
              <a:prstGeom prst="rect">
                <a:avLst/>
              </a:prstGeom>
              <a:solidFill>
                <a:srgbClr val="CCCCFF"/>
              </a:solidFill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/>
                  <a:t>      S</a:t>
                </a:r>
                <a:r>
                  <a:rPr lang="en-US"/>
                  <a:t>   </a:t>
                </a:r>
              </a:p>
            </p:txBody>
          </p:sp>
          <p:cxnSp>
            <p:nvCxnSpPr>
              <p:cNvPr id="17433" name="Straight Connector 25"/>
              <p:cNvCxnSpPr>
                <a:cxnSpLocks noChangeShapeType="1"/>
              </p:cNvCxnSpPr>
              <p:nvPr/>
            </p:nvCxnSpPr>
            <p:spPr bwMode="auto">
              <a:xfrm>
                <a:off x="2430909" y="3416808"/>
                <a:ext cx="0" cy="45720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17434" name="TextBox 26"/>
              <p:cNvSpPr txBox="1">
                <a:spLocks noChangeArrowheads="1"/>
              </p:cNvSpPr>
              <p:nvPr/>
            </p:nvSpPr>
            <p:spPr bwMode="auto">
              <a:xfrm>
                <a:off x="2082737" y="3445353"/>
                <a:ext cx="34817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0</a:t>
                </a:r>
              </a:p>
            </p:txBody>
          </p:sp>
        </p:grpSp>
        <p:grpSp>
          <p:nvGrpSpPr>
            <p:cNvPr id="17422" name="Group 31"/>
            <p:cNvGrpSpPr>
              <a:grpSpLocks/>
            </p:cNvGrpSpPr>
            <p:nvPr/>
          </p:nvGrpSpPr>
          <p:grpSpPr bwMode="auto">
            <a:xfrm>
              <a:off x="4506305" y="4186308"/>
              <a:ext cx="1714436" cy="457200"/>
              <a:chOff x="2082737" y="3416808"/>
              <a:chExt cx="1714436" cy="457200"/>
            </a:xfrm>
          </p:grpSpPr>
          <p:sp>
            <p:nvSpPr>
              <p:cNvPr id="17429" name="Rectangle 32"/>
              <p:cNvSpPr>
                <a:spLocks noChangeArrowheads="1"/>
              </p:cNvSpPr>
              <p:nvPr/>
            </p:nvSpPr>
            <p:spPr bwMode="auto">
              <a:xfrm>
                <a:off x="2082737" y="3416808"/>
                <a:ext cx="1714436" cy="457200"/>
              </a:xfrm>
              <a:prstGeom prst="rect">
                <a:avLst/>
              </a:prstGeom>
              <a:solidFill>
                <a:srgbClr val="F8F9BD"/>
              </a:solidFill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/>
                  <a:t>      S</a:t>
                </a:r>
                <a:r>
                  <a:rPr lang="en-US"/>
                  <a:t>   </a:t>
                </a:r>
              </a:p>
            </p:txBody>
          </p:sp>
          <p:cxnSp>
            <p:nvCxnSpPr>
              <p:cNvPr id="17430" name="Straight Connector 33"/>
              <p:cNvCxnSpPr>
                <a:cxnSpLocks noChangeShapeType="1"/>
              </p:cNvCxnSpPr>
              <p:nvPr/>
            </p:nvCxnSpPr>
            <p:spPr bwMode="auto">
              <a:xfrm>
                <a:off x="2430909" y="3416808"/>
                <a:ext cx="0" cy="45720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17431" name="TextBox 34"/>
              <p:cNvSpPr txBox="1">
                <a:spLocks noChangeArrowheads="1"/>
              </p:cNvSpPr>
              <p:nvPr/>
            </p:nvSpPr>
            <p:spPr bwMode="auto">
              <a:xfrm>
                <a:off x="2082737" y="3445353"/>
                <a:ext cx="34817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</p:grpSp>
        <p:cxnSp>
          <p:nvCxnSpPr>
            <p:cNvPr id="17423" name="Straight Arrow Connector 36"/>
            <p:cNvCxnSpPr>
              <a:cxnSpLocks noChangeShapeType="1"/>
              <a:endCxn id="17432" idx="0"/>
            </p:cNvCxnSpPr>
            <p:nvPr/>
          </p:nvCxnSpPr>
          <p:spPr bwMode="auto">
            <a:xfrm>
              <a:off x="3040185" y="3504429"/>
              <a:ext cx="0" cy="681879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7424" name="Straight Arrow Connector 38"/>
            <p:cNvCxnSpPr>
              <a:cxnSpLocks noChangeShapeType="1"/>
              <a:stCxn id="17438" idx="2"/>
              <a:endCxn id="17429" idx="0"/>
            </p:cNvCxnSpPr>
            <p:nvPr/>
          </p:nvCxnSpPr>
          <p:spPr bwMode="auto">
            <a:xfrm>
              <a:off x="3040185" y="3500268"/>
              <a:ext cx="2323338" cy="68604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</p:spPr>
        </p:cxnSp>
        <p:cxnSp>
          <p:nvCxnSpPr>
            <p:cNvPr id="17425" name="Straight Arrow Connector 40"/>
            <p:cNvCxnSpPr>
              <a:cxnSpLocks noChangeShapeType="1"/>
            </p:cNvCxnSpPr>
            <p:nvPr/>
          </p:nvCxnSpPr>
          <p:spPr bwMode="auto">
            <a:xfrm>
              <a:off x="5374127" y="3504429"/>
              <a:ext cx="0" cy="681879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7426" name="Straight Arrow Connector 43"/>
            <p:cNvCxnSpPr>
              <a:cxnSpLocks noChangeShapeType="1"/>
            </p:cNvCxnSpPr>
            <p:nvPr/>
          </p:nvCxnSpPr>
          <p:spPr bwMode="auto">
            <a:xfrm flipH="1">
              <a:off x="3107878" y="3490156"/>
              <a:ext cx="2255647" cy="696152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</p:spPr>
        </p:cxnSp>
        <p:sp>
          <p:nvSpPr>
            <p:cNvPr id="17427" name="TextBox 48"/>
            <p:cNvSpPr txBox="1">
              <a:spLocks noChangeArrowheads="1"/>
            </p:cNvSpPr>
            <p:nvPr/>
          </p:nvSpPr>
          <p:spPr bwMode="auto">
            <a:xfrm>
              <a:off x="1670967" y="3047229"/>
              <a:ext cx="35939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A</a:t>
              </a:r>
            </a:p>
          </p:txBody>
        </p:sp>
        <p:sp>
          <p:nvSpPr>
            <p:cNvPr id="17428" name="TextBox 49"/>
            <p:cNvSpPr txBox="1">
              <a:spLocks noChangeArrowheads="1"/>
            </p:cNvSpPr>
            <p:nvPr/>
          </p:nvSpPr>
          <p:spPr bwMode="auto">
            <a:xfrm>
              <a:off x="6421706" y="3032622"/>
              <a:ext cx="3609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B</a:t>
              </a: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777875" y="4724400"/>
            <a:ext cx="8440738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If A and B are contained in different cycles, by </a:t>
            </a:r>
            <a:r>
              <a:rPr lang="en-US" sz="2800" dirty="0">
                <a:solidFill>
                  <a:srgbClr val="FF0000"/>
                </a:solidFill>
                <a:latin typeface="+mn-lt"/>
              </a:rPr>
              <a:t>exchanging their 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successors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>
                <a:latin typeface="+mn-lt"/>
              </a:rPr>
              <a:t>we can join two cycles into one</a:t>
            </a:r>
          </a:p>
        </p:txBody>
      </p:sp>
      <p:sp>
        <p:nvSpPr>
          <p:cNvPr id="17414" name="TextBox 52"/>
          <p:cNvSpPr txBox="1">
            <a:spLocks noChangeArrowheads="1"/>
          </p:cNvSpPr>
          <p:nvPr/>
        </p:nvSpPr>
        <p:spPr bwMode="auto">
          <a:xfrm>
            <a:off x="1684338" y="4056063"/>
            <a:ext cx="498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</a:t>
            </a:r>
            <a:r>
              <a:rPr lang="en-US" baseline="50000"/>
              <a:t>+</a:t>
            </a:r>
            <a:endParaRPr lang="en-US"/>
          </a:p>
        </p:txBody>
      </p:sp>
      <p:sp>
        <p:nvSpPr>
          <p:cNvPr id="17415" name="TextBox 53"/>
          <p:cNvSpPr txBox="1">
            <a:spLocks noChangeArrowheads="1"/>
          </p:cNvSpPr>
          <p:nvPr/>
        </p:nvSpPr>
        <p:spPr bwMode="auto">
          <a:xfrm>
            <a:off x="6421438" y="4054475"/>
            <a:ext cx="500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B</a:t>
            </a:r>
            <a:r>
              <a:rPr lang="en-US" baseline="50000"/>
              <a:t>+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5613" y="304800"/>
            <a:ext cx="8704262" cy="914400"/>
          </a:xfrm>
        </p:spPr>
        <p:txBody>
          <a:bodyPr/>
          <a:lstStyle/>
          <a:p>
            <a:r>
              <a:rPr lang="en-US" b="0" dirty="0" smtClean="0"/>
              <a:t>Joining cycles</a:t>
            </a:r>
            <a:r>
              <a:rPr lang="en-US" dirty="0" smtClean="0"/>
              <a:t> </a:t>
            </a:r>
            <a:r>
              <a:rPr lang="en-US" b="0" dirty="0" smtClean="0"/>
              <a:t>by exchanging successors</a:t>
            </a:r>
          </a:p>
        </p:txBody>
      </p:sp>
      <p:sp>
        <p:nvSpPr>
          <p:cNvPr id="18435" name="Oval 2"/>
          <p:cNvSpPr>
            <a:spLocks noChangeArrowheads="1"/>
          </p:cNvSpPr>
          <p:nvPr/>
        </p:nvSpPr>
        <p:spPr bwMode="auto">
          <a:xfrm>
            <a:off x="1516063" y="2368550"/>
            <a:ext cx="2667000" cy="2590800"/>
          </a:xfrm>
          <a:prstGeom prst="ellipse">
            <a:avLst/>
          </a:prstGeom>
          <a:noFill/>
          <a:ln w="762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36" name="Oval 3"/>
          <p:cNvSpPr>
            <a:spLocks noChangeArrowheads="1"/>
          </p:cNvSpPr>
          <p:nvPr/>
        </p:nvSpPr>
        <p:spPr bwMode="auto">
          <a:xfrm>
            <a:off x="5403850" y="2368550"/>
            <a:ext cx="2667000" cy="2590800"/>
          </a:xfrm>
          <a:prstGeom prst="ellipse">
            <a:avLst/>
          </a:prstGeom>
          <a:noFill/>
          <a:ln w="76200" algn="ctr">
            <a:solidFill>
              <a:srgbClr val="D18DC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37" name="Oval 4"/>
          <p:cNvSpPr>
            <a:spLocks noChangeArrowheads="1"/>
          </p:cNvSpPr>
          <p:nvPr/>
        </p:nvSpPr>
        <p:spPr bwMode="auto">
          <a:xfrm>
            <a:off x="3959225" y="3043238"/>
            <a:ext cx="303213" cy="304800"/>
          </a:xfrm>
          <a:prstGeom prst="ellipse">
            <a:avLst/>
          </a:prstGeom>
          <a:solidFill>
            <a:srgbClr val="CCCCFF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38" name="Oval 5"/>
          <p:cNvSpPr>
            <a:spLocks noChangeArrowheads="1"/>
          </p:cNvSpPr>
          <p:nvPr/>
        </p:nvSpPr>
        <p:spPr bwMode="auto">
          <a:xfrm>
            <a:off x="5340350" y="3043238"/>
            <a:ext cx="303213" cy="304800"/>
          </a:xfrm>
          <a:prstGeom prst="ellipse">
            <a:avLst/>
          </a:prstGeom>
          <a:solidFill>
            <a:srgbClr val="CCCCFF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39" name="Oval 6"/>
          <p:cNvSpPr>
            <a:spLocks noChangeArrowheads="1"/>
          </p:cNvSpPr>
          <p:nvPr/>
        </p:nvSpPr>
        <p:spPr bwMode="auto">
          <a:xfrm>
            <a:off x="3973513" y="3941763"/>
            <a:ext cx="303212" cy="304800"/>
          </a:xfrm>
          <a:prstGeom prst="ellipse">
            <a:avLst/>
          </a:prstGeom>
          <a:solidFill>
            <a:srgbClr val="CCCCFF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40" name="Oval 7"/>
          <p:cNvSpPr>
            <a:spLocks noChangeArrowheads="1"/>
          </p:cNvSpPr>
          <p:nvPr/>
        </p:nvSpPr>
        <p:spPr bwMode="auto">
          <a:xfrm>
            <a:off x="5340350" y="3910013"/>
            <a:ext cx="303213" cy="304800"/>
          </a:xfrm>
          <a:prstGeom prst="ellipse">
            <a:avLst/>
          </a:prstGeom>
          <a:solidFill>
            <a:srgbClr val="CCCCFF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18441" name="Straight Arrow Connector 9"/>
          <p:cNvCxnSpPr>
            <a:cxnSpLocks noChangeShapeType="1"/>
          </p:cNvCxnSpPr>
          <p:nvPr/>
        </p:nvCxnSpPr>
        <p:spPr bwMode="auto">
          <a:xfrm>
            <a:off x="4183063" y="3348038"/>
            <a:ext cx="0" cy="593725"/>
          </a:xfrm>
          <a:prstGeom prst="straightConnector1">
            <a:avLst/>
          </a:prstGeom>
          <a:noFill/>
          <a:ln w="57150" algn="ctr">
            <a:solidFill>
              <a:schemeClr val="bg1"/>
            </a:solidFill>
            <a:round/>
            <a:headEnd/>
            <a:tailEnd type="arrow" w="med" len="med"/>
          </a:ln>
        </p:spPr>
      </p:cxnSp>
      <p:cxnSp>
        <p:nvCxnSpPr>
          <p:cNvPr id="18442" name="Straight Arrow Connector 10"/>
          <p:cNvCxnSpPr>
            <a:cxnSpLocks noChangeShapeType="1"/>
          </p:cNvCxnSpPr>
          <p:nvPr/>
        </p:nvCxnSpPr>
        <p:spPr bwMode="auto">
          <a:xfrm>
            <a:off x="5430838" y="3348038"/>
            <a:ext cx="0" cy="593725"/>
          </a:xfrm>
          <a:prstGeom prst="straightConnector1">
            <a:avLst/>
          </a:prstGeom>
          <a:noFill/>
          <a:ln w="57150" algn="ctr">
            <a:solidFill>
              <a:srgbClr val="D18DC6"/>
            </a:solidFill>
            <a:round/>
            <a:headEnd/>
            <a:tailEnd type="arrow" w="med" len="med"/>
          </a:ln>
        </p:spPr>
      </p:cxnSp>
      <p:cxnSp>
        <p:nvCxnSpPr>
          <p:cNvPr id="18443" name="Straight Arrow Connector 12"/>
          <p:cNvCxnSpPr>
            <a:cxnSpLocks noChangeShapeType="1"/>
            <a:endCxn id="18440" idx="2"/>
          </p:cNvCxnSpPr>
          <p:nvPr/>
        </p:nvCxnSpPr>
        <p:spPr bwMode="auto">
          <a:xfrm>
            <a:off x="4276725" y="3348038"/>
            <a:ext cx="1063625" cy="714375"/>
          </a:xfrm>
          <a:prstGeom prst="straightConnector1">
            <a:avLst/>
          </a:prstGeom>
          <a:noFill/>
          <a:ln w="57150" algn="ctr">
            <a:solidFill>
              <a:schemeClr val="bg1"/>
            </a:solidFill>
            <a:prstDash val="sysDot"/>
            <a:round/>
            <a:headEnd/>
            <a:tailEnd type="arrow" w="med" len="med"/>
          </a:ln>
        </p:spPr>
      </p:cxnSp>
      <p:cxnSp>
        <p:nvCxnSpPr>
          <p:cNvPr id="18444" name="Straight Arrow Connector 13"/>
          <p:cNvCxnSpPr>
            <a:cxnSpLocks noChangeShapeType="1"/>
            <a:stCxn id="18438" idx="3"/>
            <a:endCxn id="18439" idx="6"/>
          </p:cNvCxnSpPr>
          <p:nvPr/>
        </p:nvCxnSpPr>
        <p:spPr bwMode="auto">
          <a:xfrm flipH="1">
            <a:off x="4276725" y="3303588"/>
            <a:ext cx="1108075" cy="790575"/>
          </a:xfrm>
          <a:prstGeom prst="straightConnector1">
            <a:avLst/>
          </a:prstGeom>
          <a:noFill/>
          <a:ln w="57150" algn="ctr">
            <a:solidFill>
              <a:srgbClr val="D18DC6"/>
            </a:solidFill>
            <a:prstDash val="sysDot"/>
            <a:round/>
            <a:headEnd/>
            <a:tailEnd type="arrow" w="med" len="med"/>
          </a:ln>
        </p:spPr>
      </p:cxnSp>
      <p:sp>
        <p:nvSpPr>
          <p:cNvPr id="18445" name="TextBox 20"/>
          <p:cNvSpPr txBox="1">
            <a:spLocks noChangeArrowheads="1"/>
          </p:cNvSpPr>
          <p:nvPr/>
        </p:nvSpPr>
        <p:spPr bwMode="auto">
          <a:xfrm>
            <a:off x="3422650" y="2892425"/>
            <a:ext cx="4302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800"/>
              <a:t>A</a:t>
            </a:r>
          </a:p>
        </p:txBody>
      </p:sp>
      <p:sp>
        <p:nvSpPr>
          <p:cNvPr id="18446" name="TextBox 22"/>
          <p:cNvSpPr txBox="1">
            <a:spLocks noChangeArrowheads="1"/>
          </p:cNvSpPr>
          <p:nvPr/>
        </p:nvSpPr>
        <p:spPr bwMode="auto">
          <a:xfrm>
            <a:off x="5743575" y="2873375"/>
            <a:ext cx="4302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800"/>
              <a:t>B</a:t>
            </a:r>
          </a:p>
        </p:txBody>
      </p:sp>
      <p:sp>
        <p:nvSpPr>
          <p:cNvPr id="18447" name="TextBox 23"/>
          <p:cNvSpPr txBox="1">
            <a:spLocks noChangeArrowheads="1"/>
          </p:cNvSpPr>
          <p:nvPr/>
        </p:nvSpPr>
        <p:spPr bwMode="auto">
          <a:xfrm>
            <a:off x="3341688" y="3800475"/>
            <a:ext cx="625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800"/>
              <a:t>A</a:t>
            </a:r>
            <a:r>
              <a:rPr lang="en-US" sz="2800" baseline="50000"/>
              <a:t>+</a:t>
            </a:r>
          </a:p>
        </p:txBody>
      </p:sp>
      <p:sp>
        <p:nvSpPr>
          <p:cNvPr id="18448" name="TextBox 24"/>
          <p:cNvSpPr txBox="1">
            <a:spLocks noChangeArrowheads="1"/>
          </p:cNvSpPr>
          <p:nvPr/>
        </p:nvSpPr>
        <p:spPr bwMode="auto">
          <a:xfrm>
            <a:off x="5743575" y="3806825"/>
            <a:ext cx="627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800"/>
              <a:t>B</a:t>
            </a:r>
            <a:r>
              <a:rPr lang="en-US" sz="2800" baseline="50000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and B are contained in the same cycle, by exchanging their successors, we split the cycles into two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a cycle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565400" y="2941638"/>
            <a:ext cx="4151313" cy="2590800"/>
            <a:chOff x="2565400" y="2941638"/>
            <a:chExt cx="4151313" cy="2590800"/>
          </a:xfrm>
        </p:grpSpPr>
        <p:sp>
          <p:nvSpPr>
            <p:cNvPr id="6" name="Oval 3"/>
            <p:cNvSpPr>
              <a:spLocks noChangeArrowheads="1"/>
            </p:cNvSpPr>
            <p:nvPr/>
          </p:nvSpPr>
          <p:spPr bwMode="auto">
            <a:xfrm>
              <a:off x="3232150" y="2941638"/>
              <a:ext cx="2667000" cy="2590800"/>
            </a:xfrm>
            <a:prstGeom prst="ellipse">
              <a:avLst/>
            </a:prstGeom>
            <a:noFill/>
            <a:ln w="76200" algn="ctr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3184525" y="3576638"/>
              <a:ext cx="303213" cy="304800"/>
            </a:xfrm>
            <a:prstGeom prst="ellipse">
              <a:avLst/>
            </a:prstGeom>
            <a:solidFill>
              <a:srgbClr val="CCCCFF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5670550" y="3598863"/>
              <a:ext cx="303213" cy="304800"/>
            </a:xfrm>
            <a:prstGeom prst="ellipse">
              <a:avLst/>
            </a:prstGeom>
            <a:solidFill>
              <a:srgbClr val="CCCCFF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3197225" y="4473575"/>
              <a:ext cx="303213" cy="304800"/>
            </a:xfrm>
            <a:prstGeom prst="ellipse">
              <a:avLst/>
            </a:prstGeom>
            <a:solidFill>
              <a:srgbClr val="CCCCFF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5670550" y="4465638"/>
              <a:ext cx="303213" cy="304800"/>
            </a:xfrm>
            <a:prstGeom prst="ellipse">
              <a:avLst/>
            </a:prstGeom>
            <a:solidFill>
              <a:srgbClr val="CCCCFF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8"/>
            <p:cNvCxnSpPr>
              <a:cxnSpLocks noChangeShapeType="1"/>
            </p:cNvCxnSpPr>
            <p:nvPr/>
          </p:nvCxnSpPr>
          <p:spPr bwMode="auto">
            <a:xfrm>
              <a:off x="3240088" y="3881438"/>
              <a:ext cx="0" cy="592137"/>
            </a:xfrm>
            <a:prstGeom prst="straightConnector1">
              <a:avLst/>
            </a:prstGeom>
            <a:noFill/>
            <a:ln w="57150" algn="ctr">
              <a:solidFill>
                <a:schemeClr val="bg1"/>
              </a:solidFill>
              <a:round/>
              <a:headEnd/>
              <a:tailEnd type="arrow" w="med" len="med"/>
            </a:ln>
          </p:spPr>
        </p:cxnSp>
        <p:cxnSp>
          <p:nvCxnSpPr>
            <p:cNvPr id="12" name="Straight Arrow Connector 9"/>
            <p:cNvCxnSpPr>
              <a:cxnSpLocks noChangeShapeType="1"/>
            </p:cNvCxnSpPr>
            <p:nvPr/>
          </p:nvCxnSpPr>
          <p:spPr bwMode="auto">
            <a:xfrm flipV="1">
              <a:off x="5899150" y="3881438"/>
              <a:ext cx="0" cy="592137"/>
            </a:xfrm>
            <a:prstGeom prst="straightConnector1">
              <a:avLst/>
            </a:prstGeom>
            <a:noFill/>
            <a:ln w="57150" algn="ctr">
              <a:solidFill>
                <a:srgbClr val="D18DC6"/>
              </a:solidFill>
              <a:round/>
              <a:headEnd/>
              <a:tailEnd type="arrow" w="med" len="med"/>
            </a:ln>
          </p:spPr>
        </p:cxnSp>
        <p:cxnSp>
          <p:nvCxnSpPr>
            <p:cNvPr id="13" name="Straight Arrow Connector 10"/>
            <p:cNvCxnSpPr>
              <a:cxnSpLocks noChangeShapeType="1"/>
              <a:stCxn id="7" idx="6"/>
              <a:endCxn id="8" idx="2"/>
            </p:cNvCxnSpPr>
            <p:nvPr/>
          </p:nvCxnSpPr>
          <p:spPr bwMode="auto">
            <a:xfrm>
              <a:off x="3487738" y="3729038"/>
              <a:ext cx="2182812" cy="22225"/>
            </a:xfrm>
            <a:prstGeom prst="straightConnector1">
              <a:avLst/>
            </a:prstGeom>
            <a:noFill/>
            <a:ln w="57150" algn="ctr">
              <a:solidFill>
                <a:schemeClr val="bg1"/>
              </a:solidFill>
              <a:prstDash val="sysDot"/>
              <a:round/>
              <a:headEnd/>
              <a:tailEnd type="arrow" w="med" len="med"/>
            </a:ln>
          </p:spPr>
        </p:cxnSp>
        <p:cxnSp>
          <p:nvCxnSpPr>
            <p:cNvPr id="14" name="Straight Arrow Connector 11"/>
            <p:cNvCxnSpPr>
              <a:cxnSpLocks noChangeShapeType="1"/>
              <a:stCxn id="10" idx="2"/>
              <a:endCxn id="9" idx="6"/>
            </p:cNvCxnSpPr>
            <p:nvPr/>
          </p:nvCxnSpPr>
          <p:spPr bwMode="auto">
            <a:xfrm flipH="1">
              <a:off x="3500438" y="4618038"/>
              <a:ext cx="2170112" cy="7937"/>
            </a:xfrm>
            <a:prstGeom prst="straightConnector1">
              <a:avLst/>
            </a:prstGeom>
            <a:noFill/>
            <a:ln w="57150" algn="ctr">
              <a:solidFill>
                <a:srgbClr val="D18DC6"/>
              </a:solidFill>
              <a:prstDash val="sysDot"/>
              <a:round/>
              <a:headEnd/>
              <a:tailEnd type="arrow" w="med" len="med"/>
            </a:ln>
          </p:spPr>
        </p:cxnSp>
        <p:sp>
          <p:nvSpPr>
            <p:cNvPr id="15" name="TextBox 12"/>
            <p:cNvSpPr txBox="1">
              <a:spLocks noChangeArrowheads="1"/>
            </p:cNvSpPr>
            <p:nvPr/>
          </p:nvSpPr>
          <p:spPr bwMode="auto">
            <a:xfrm>
              <a:off x="2646363" y="3424238"/>
              <a:ext cx="430212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800"/>
                <a:t>A</a:t>
              </a:r>
            </a:p>
          </p:txBody>
        </p:sp>
        <p:sp>
          <p:nvSpPr>
            <p:cNvPr id="16" name="TextBox 13"/>
            <p:cNvSpPr txBox="1">
              <a:spLocks noChangeArrowheads="1"/>
            </p:cNvSpPr>
            <p:nvPr/>
          </p:nvSpPr>
          <p:spPr bwMode="auto">
            <a:xfrm>
              <a:off x="6070600" y="4365625"/>
              <a:ext cx="431800" cy="52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800"/>
                <a:t>B</a:t>
              </a:r>
            </a:p>
          </p:txBody>
        </p:sp>
        <p:sp>
          <p:nvSpPr>
            <p:cNvPr id="17" name="TextBox 14"/>
            <p:cNvSpPr txBox="1">
              <a:spLocks noChangeArrowheads="1"/>
            </p:cNvSpPr>
            <p:nvPr/>
          </p:nvSpPr>
          <p:spPr bwMode="auto">
            <a:xfrm>
              <a:off x="2565400" y="4332288"/>
              <a:ext cx="625475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800"/>
                <a:t>A</a:t>
              </a:r>
              <a:r>
                <a:rPr lang="en-US" sz="2800" baseline="50000"/>
                <a:t>+</a:t>
              </a:r>
            </a:p>
          </p:txBody>
        </p:sp>
        <p:sp>
          <p:nvSpPr>
            <p:cNvPr id="18" name="TextBox 15"/>
            <p:cNvSpPr txBox="1">
              <a:spLocks noChangeArrowheads="1"/>
            </p:cNvSpPr>
            <p:nvPr/>
          </p:nvSpPr>
          <p:spPr bwMode="auto">
            <a:xfrm>
              <a:off x="6089650" y="3467100"/>
              <a:ext cx="627063" cy="52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800"/>
                <a:t>B</a:t>
              </a:r>
              <a:r>
                <a:rPr lang="en-US" sz="2800" baseline="50000"/>
                <a:t>+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 our case, any state can have 2</a:t>
            </a:r>
            <a:r>
              <a:rPr lang="en-US" baseline="30000" dirty="0" smtClean="0"/>
              <a:t>k</a:t>
            </a:r>
            <a:r>
              <a:rPr lang="en-US" dirty="0" smtClean="0"/>
              <a:t> possible successors and 2</a:t>
            </a:r>
            <a:r>
              <a:rPr lang="en-US" baseline="30000" dirty="0" smtClean="0"/>
              <a:t>k</a:t>
            </a:r>
            <a:r>
              <a:rPr lang="en-US" dirty="0" smtClean="0"/>
              <a:t> possible predecessors </a:t>
            </a:r>
          </a:p>
          <a:p>
            <a:pPr>
              <a:defRPr/>
            </a:pPr>
            <a:r>
              <a:rPr lang="en-US" dirty="0"/>
              <a:t>W</a:t>
            </a:r>
            <a:r>
              <a:rPr lang="en-US" dirty="0" smtClean="0"/>
              <a:t>e apply cycle-joining to the states of type: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spcBef>
                <a:spcPts val="2400"/>
              </a:spcBef>
              <a:defRPr/>
            </a:pPr>
            <a:r>
              <a:rPr lang="en-US" dirty="0" smtClean="0"/>
              <a:t>If A and B are in </a:t>
            </a:r>
            <a:r>
              <a:rPr lang="en-US" dirty="0"/>
              <a:t>different cycles, by exchanging their </a:t>
            </a:r>
            <a:r>
              <a:rPr lang="en-US" dirty="0" smtClean="0"/>
              <a:t>successors we join </a:t>
            </a:r>
            <a:r>
              <a:rPr lang="en-US" dirty="0"/>
              <a:t>two cycles into </a:t>
            </a:r>
            <a:r>
              <a:rPr lang="en-US" dirty="0" smtClean="0"/>
              <a:t>one</a:t>
            </a:r>
            <a:endParaRPr lang="en-US" dirty="0"/>
          </a:p>
        </p:txBody>
      </p:sp>
      <p:sp>
        <p:nvSpPr>
          <p:cNvPr id="1945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Our case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185683" y="3281973"/>
            <a:ext cx="5213350" cy="1185863"/>
            <a:chOff x="1185683" y="3281973"/>
            <a:chExt cx="5213350" cy="1185863"/>
          </a:xfrm>
        </p:grpSpPr>
        <p:sp>
          <p:nvSpPr>
            <p:cNvPr id="19460" name="TextBox 15"/>
            <p:cNvSpPr txBox="1">
              <a:spLocks noChangeArrowheads="1"/>
            </p:cNvSpPr>
            <p:nvPr/>
          </p:nvSpPr>
          <p:spPr bwMode="auto">
            <a:xfrm>
              <a:off x="1207908" y="3281973"/>
              <a:ext cx="430213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800"/>
                <a:t>A</a:t>
              </a:r>
            </a:p>
          </p:txBody>
        </p:sp>
        <p:sp>
          <p:nvSpPr>
            <p:cNvPr id="19461" name="TextBox 16"/>
            <p:cNvSpPr txBox="1">
              <a:spLocks noChangeArrowheads="1"/>
            </p:cNvSpPr>
            <p:nvPr/>
          </p:nvSpPr>
          <p:spPr bwMode="auto">
            <a:xfrm>
              <a:off x="1185683" y="3943961"/>
              <a:ext cx="431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800"/>
                <a:t>B</a:t>
              </a:r>
            </a:p>
          </p:txBody>
        </p:sp>
        <p:grpSp>
          <p:nvGrpSpPr>
            <p:cNvPr id="19462" name="Group 42"/>
            <p:cNvGrpSpPr>
              <a:grpSpLocks/>
            </p:cNvGrpSpPr>
            <p:nvPr/>
          </p:nvGrpSpPr>
          <p:grpSpPr bwMode="auto">
            <a:xfrm>
              <a:off x="1887358" y="3281973"/>
              <a:ext cx="4511675" cy="461963"/>
              <a:chOff x="1972977" y="2806589"/>
              <a:chExt cx="4511503" cy="460945"/>
            </a:xfrm>
          </p:grpSpPr>
          <p:sp>
            <p:nvSpPr>
              <p:cNvPr id="19475" name="Rectangle 26"/>
              <p:cNvSpPr>
                <a:spLocks noChangeArrowheads="1"/>
              </p:cNvSpPr>
              <p:nvPr/>
            </p:nvSpPr>
            <p:spPr bwMode="auto">
              <a:xfrm>
                <a:off x="1972977" y="2819400"/>
                <a:ext cx="1378234" cy="425732"/>
              </a:xfrm>
              <a:prstGeom prst="rect">
                <a:avLst/>
              </a:prstGeom>
              <a:solidFill>
                <a:srgbClr val="CCCCFF"/>
              </a:solidFill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/>
                  <a:t>S</a:t>
                </a:r>
                <a:r>
                  <a:rPr lang="en-US" b="1" baseline="-25000"/>
                  <a:t>1 </a:t>
                </a:r>
                <a:r>
                  <a:rPr lang="en-US"/>
                  <a:t>   </a:t>
                </a:r>
              </a:p>
            </p:txBody>
          </p:sp>
          <p:cxnSp>
            <p:nvCxnSpPr>
              <p:cNvPr id="19476" name="Straight Connector 27"/>
              <p:cNvCxnSpPr>
                <a:cxnSpLocks noChangeShapeType="1"/>
              </p:cNvCxnSpPr>
              <p:nvPr/>
            </p:nvCxnSpPr>
            <p:spPr bwMode="auto">
              <a:xfrm>
                <a:off x="2897888" y="2806589"/>
                <a:ext cx="0" cy="425732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19477" name="TextBox 28"/>
              <p:cNvSpPr txBox="1">
                <a:spLocks noChangeArrowheads="1"/>
              </p:cNvSpPr>
              <p:nvPr/>
            </p:nvSpPr>
            <p:spPr bwMode="auto">
              <a:xfrm>
                <a:off x="2897888" y="2832211"/>
                <a:ext cx="45717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b="1"/>
                  <a:t>c</a:t>
                </a:r>
                <a:r>
                  <a:rPr lang="en-US" b="1" baseline="-25000"/>
                  <a:t>1</a:t>
                </a:r>
              </a:p>
            </p:txBody>
          </p:sp>
          <p:sp>
            <p:nvSpPr>
              <p:cNvPr id="19478" name="Rectangle 33"/>
              <p:cNvSpPr>
                <a:spLocks noChangeArrowheads="1"/>
              </p:cNvSpPr>
              <p:nvPr/>
            </p:nvSpPr>
            <p:spPr bwMode="auto">
              <a:xfrm>
                <a:off x="3413914" y="2828923"/>
                <a:ext cx="1378234" cy="425732"/>
              </a:xfrm>
              <a:prstGeom prst="rect">
                <a:avLst/>
              </a:prstGeom>
              <a:solidFill>
                <a:srgbClr val="CCCCFF"/>
              </a:solidFill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/>
                  <a:t>S</a:t>
                </a:r>
                <a:r>
                  <a:rPr lang="en-US" b="1" baseline="-25000"/>
                  <a:t>2  </a:t>
                </a:r>
                <a:r>
                  <a:rPr lang="en-US"/>
                  <a:t>   </a:t>
                </a:r>
              </a:p>
            </p:txBody>
          </p:sp>
          <p:cxnSp>
            <p:nvCxnSpPr>
              <p:cNvPr id="19479" name="Straight Connector 34"/>
              <p:cNvCxnSpPr>
                <a:cxnSpLocks noChangeShapeType="1"/>
              </p:cNvCxnSpPr>
              <p:nvPr/>
            </p:nvCxnSpPr>
            <p:spPr bwMode="auto">
              <a:xfrm>
                <a:off x="4338825" y="2816112"/>
                <a:ext cx="0" cy="425732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19480" name="TextBox 35"/>
              <p:cNvSpPr txBox="1">
                <a:spLocks noChangeArrowheads="1"/>
              </p:cNvSpPr>
              <p:nvPr/>
            </p:nvSpPr>
            <p:spPr bwMode="auto">
              <a:xfrm>
                <a:off x="4338825" y="2841734"/>
                <a:ext cx="45717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b="1"/>
                  <a:t>c</a:t>
                </a:r>
                <a:r>
                  <a:rPr lang="en-US" b="1" baseline="-25000"/>
                  <a:t>2</a:t>
                </a:r>
              </a:p>
            </p:txBody>
          </p:sp>
          <p:sp>
            <p:nvSpPr>
              <p:cNvPr id="19481" name="Rectangle 37"/>
              <p:cNvSpPr>
                <a:spLocks noChangeArrowheads="1"/>
              </p:cNvSpPr>
              <p:nvPr/>
            </p:nvSpPr>
            <p:spPr bwMode="auto">
              <a:xfrm>
                <a:off x="5106246" y="2841802"/>
                <a:ext cx="1378234" cy="425732"/>
              </a:xfrm>
              <a:prstGeom prst="rect">
                <a:avLst/>
              </a:prstGeom>
              <a:solidFill>
                <a:srgbClr val="CCCCFF"/>
              </a:solidFill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/>
                  <a:t>S</a:t>
                </a:r>
                <a:r>
                  <a:rPr lang="en-US" b="1" baseline="-25000"/>
                  <a:t>k   </a:t>
                </a:r>
                <a:r>
                  <a:rPr lang="en-US"/>
                  <a:t>   </a:t>
                </a:r>
              </a:p>
            </p:txBody>
          </p:sp>
          <p:cxnSp>
            <p:nvCxnSpPr>
              <p:cNvPr id="19482" name="Straight Connector 38"/>
              <p:cNvCxnSpPr>
                <a:cxnSpLocks noChangeShapeType="1"/>
              </p:cNvCxnSpPr>
              <p:nvPr/>
            </p:nvCxnSpPr>
            <p:spPr bwMode="auto">
              <a:xfrm>
                <a:off x="5926746" y="2828923"/>
                <a:ext cx="0" cy="425732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19483" name="TextBox 39"/>
              <p:cNvSpPr txBox="1">
                <a:spLocks noChangeArrowheads="1"/>
              </p:cNvSpPr>
              <p:nvPr/>
            </p:nvSpPr>
            <p:spPr bwMode="auto">
              <a:xfrm>
                <a:off x="5926746" y="2854545"/>
                <a:ext cx="45076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b="1"/>
                  <a:t>c</a:t>
                </a:r>
                <a:r>
                  <a:rPr lang="en-US" b="1" baseline="-25000"/>
                  <a:t>k</a:t>
                </a:r>
              </a:p>
            </p:txBody>
          </p:sp>
          <p:sp>
            <p:nvSpPr>
              <p:cNvPr id="19484" name="TextBox 40"/>
              <p:cNvSpPr txBox="1">
                <a:spLocks noChangeArrowheads="1"/>
              </p:cNvSpPr>
              <p:nvPr/>
            </p:nvSpPr>
            <p:spPr bwMode="auto">
              <a:xfrm>
                <a:off x="4758873" y="2819400"/>
                <a:ext cx="39466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…</a:t>
                </a:r>
              </a:p>
            </p:txBody>
          </p:sp>
        </p:grpSp>
        <p:grpSp>
          <p:nvGrpSpPr>
            <p:cNvPr id="19463" name="Group 55"/>
            <p:cNvGrpSpPr>
              <a:grpSpLocks/>
            </p:cNvGrpSpPr>
            <p:nvPr/>
          </p:nvGrpSpPr>
          <p:grpSpPr bwMode="auto">
            <a:xfrm>
              <a:off x="1847671" y="4005873"/>
              <a:ext cx="4511675" cy="461963"/>
              <a:chOff x="4328294" y="3631842"/>
              <a:chExt cx="4511503" cy="460945"/>
            </a:xfrm>
          </p:grpSpPr>
          <p:sp>
            <p:nvSpPr>
              <p:cNvPr id="19465" name="Rectangle 45"/>
              <p:cNvSpPr>
                <a:spLocks noChangeArrowheads="1"/>
              </p:cNvSpPr>
              <p:nvPr/>
            </p:nvSpPr>
            <p:spPr bwMode="auto">
              <a:xfrm>
                <a:off x="4328294" y="3644653"/>
                <a:ext cx="1378234" cy="425732"/>
              </a:xfrm>
              <a:prstGeom prst="rect">
                <a:avLst/>
              </a:prstGeom>
              <a:solidFill>
                <a:srgbClr val="F8F9BD"/>
              </a:solidFill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/>
                  <a:t>S</a:t>
                </a:r>
                <a:r>
                  <a:rPr lang="en-US" b="1" baseline="-25000"/>
                  <a:t>1 </a:t>
                </a:r>
                <a:r>
                  <a:rPr lang="en-US"/>
                  <a:t>   </a:t>
                </a:r>
              </a:p>
            </p:txBody>
          </p:sp>
          <p:cxnSp>
            <p:nvCxnSpPr>
              <p:cNvPr id="19466" name="Straight Connector 46"/>
              <p:cNvCxnSpPr>
                <a:cxnSpLocks noChangeShapeType="1"/>
              </p:cNvCxnSpPr>
              <p:nvPr/>
            </p:nvCxnSpPr>
            <p:spPr bwMode="auto">
              <a:xfrm>
                <a:off x="5253205" y="3631842"/>
                <a:ext cx="0" cy="425732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19467" name="TextBox 47"/>
              <p:cNvSpPr txBox="1">
                <a:spLocks noChangeArrowheads="1"/>
              </p:cNvSpPr>
              <p:nvPr/>
            </p:nvSpPr>
            <p:spPr bwMode="auto">
              <a:xfrm>
                <a:off x="5227095" y="3657464"/>
                <a:ext cx="54213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b="1"/>
                  <a:t>c’</a:t>
                </a:r>
                <a:r>
                  <a:rPr lang="en-US" b="1" baseline="-25000"/>
                  <a:t>1</a:t>
                </a:r>
              </a:p>
            </p:txBody>
          </p:sp>
          <p:sp>
            <p:nvSpPr>
              <p:cNvPr id="19468" name="Rectangle 48"/>
              <p:cNvSpPr>
                <a:spLocks noChangeArrowheads="1"/>
              </p:cNvSpPr>
              <p:nvPr/>
            </p:nvSpPr>
            <p:spPr bwMode="auto">
              <a:xfrm>
                <a:off x="5769231" y="3654176"/>
                <a:ext cx="1378234" cy="425732"/>
              </a:xfrm>
              <a:prstGeom prst="rect">
                <a:avLst/>
              </a:prstGeom>
              <a:solidFill>
                <a:srgbClr val="F8F9BD"/>
              </a:solidFill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/>
                  <a:t>S</a:t>
                </a:r>
                <a:r>
                  <a:rPr lang="en-US" b="1" baseline="-25000"/>
                  <a:t>2  </a:t>
                </a:r>
                <a:r>
                  <a:rPr lang="en-US"/>
                  <a:t>   </a:t>
                </a:r>
              </a:p>
            </p:txBody>
          </p:sp>
          <p:cxnSp>
            <p:nvCxnSpPr>
              <p:cNvPr id="19469" name="Straight Connector 49"/>
              <p:cNvCxnSpPr>
                <a:cxnSpLocks noChangeShapeType="1"/>
              </p:cNvCxnSpPr>
              <p:nvPr/>
            </p:nvCxnSpPr>
            <p:spPr bwMode="auto">
              <a:xfrm>
                <a:off x="6694142" y="3641365"/>
                <a:ext cx="0" cy="425732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19470" name="TextBox 50"/>
              <p:cNvSpPr txBox="1">
                <a:spLocks noChangeArrowheads="1"/>
              </p:cNvSpPr>
              <p:nvPr/>
            </p:nvSpPr>
            <p:spPr bwMode="auto">
              <a:xfrm>
                <a:off x="6637267" y="3654176"/>
                <a:ext cx="54213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b="1"/>
                  <a:t>c’</a:t>
                </a:r>
                <a:r>
                  <a:rPr lang="en-US" b="1" baseline="-25000"/>
                  <a:t>2</a:t>
                </a:r>
              </a:p>
            </p:txBody>
          </p:sp>
          <p:sp>
            <p:nvSpPr>
              <p:cNvPr id="19471" name="Rectangle 51"/>
              <p:cNvSpPr>
                <a:spLocks noChangeArrowheads="1"/>
              </p:cNvSpPr>
              <p:nvPr/>
            </p:nvSpPr>
            <p:spPr bwMode="auto">
              <a:xfrm>
                <a:off x="7461563" y="3667055"/>
                <a:ext cx="1378234" cy="425732"/>
              </a:xfrm>
              <a:prstGeom prst="rect">
                <a:avLst/>
              </a:prstGeom>
              <a:solidFill>
                <a:srgbClr val="F8F9BD"/>
              </a:solidFill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/>
                  <a:t>S</a:t>
                </a:r>
                <a:r>
                  <a:rPr lang="en-US" b="1" baseline="-25000"/>
                  <a:t>k   </a:t>
                </a:r>
                <a:r>
                  <a:rPr lang="en-US"/>
                  <a:t>   </a:t>
                </a:r>
              </a:p>
            </p:txBody>
          </p:sp>
          <p:cxnSp>
            <p:nvCxnSpPr>
              <p:cNvPr id="19472" name="Straight Connector 52"/>
              <p:cNvCxnSpPr>
                <a:cxnSpLocks noChangeShapeType="1"/>
              </p:cNvCxnSpPr>
              <p:nvPr/>
            </p:nvCxnSpPr>
            <p:spPr bwMode="auto">
              <a:xfrm>
                <a:off x="8282063" y="3654176"/>
                <a:ext cx="0" cy="425732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19473" name="TextBox 53"/>
              <p:cNvSpPr txBox="1">
                <a:spLocks noChangeArrowheads="1"/>
              </p:cNvSpPr>
              <p:nvPr/>
            </p:nvSpPr>
            <p:spPr bwMode="auto">
              <a:xfrm>
                <a:off x="8282063" y="3679798"/>
                <a:ext cx="53572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b="1"/>
                  <a:t>c’</a:t>
                </a:r>
                <a:r>
                  <a:rPr lang="en-US" b="1" baseline="-25000"/>
                  <a:t>k</a:t>
                </a:r>
              </a:p>
            </p:txBody>
          </p:sp>
          <p:sp>
            <p:nvSpPr>
              <p:cNvPr id="19474" name="TextBox 54"/>
              <p:cNvSpPr txBox="1">
                <a:spLocks noChangeArrowheads="1"/>
              </p:cNvSpPr>
              <p:nvPr/>
            </p:nvSpPr>
            <p:spPr bwMode="auto">
              <a:xfrm>
                <a:off x="7114190" y="3644653"/>
                <a:ext cx="39466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…</a:t>
                </a:r>
              </a:p>
            </p:txBody>
          </p:sp>
        </p:grpSp>
      </p:grpSp>
      <p:sp>
        <p:nvSpPr>
          <p:cNvPr id="57" name="TextBox 56"/>
          <p:cNvSpPr txBox="1"/>
          <p:nvPr/>
        </p:nvSpPr>
        <p:spPr>
          <a:xfrm>
            <a:off x="6689546" y="3529623"/>
            <a:ext cx="2057400" cy="708025"/>
          </a:xfrm>
          <a:prstGeom prst="rect">
            <a:avLst/>
          </a:prstGeom>
          <a:noFill/>
          <a:ln w="28575">
            <a:solidFill>
              <a:srgbClr val="E47A8E"/>
            </a:solidFill>
            <a:prstDash val="solid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c</a:t>
            </a:r>
            <a:r>
              <a:rPr lang="en-US" dirty="0">
                <a:latin typeface="+mn-lt"/>
                <a:sym typeface="Symbol"/>
              </a:rPr>
              <a:t></a:t>
            </a:r>
            <a:r>
              <a:rPr lang="en-US" dirty="0">
                <a:latin typeface="+mn-lt"/>
              </a:rPr>
              <a:t> is the Boolean complement of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2950" y="1524000"/>
            <a:ext cx="8475663" cy="4572000"/>
          </a:xfrm>
        </p:spPr>
        <p:txBody>
          <a:bodyPr/>
          <a:lstStyle/>
          <a:p>
            <a:r>
              <a:rPr lang="en-US" dirty="0" smtClean="0"/>
              <a:t>Successors can be exchanged by adding to the feedback function of every NLFSR </a:t>
            </a:r>
            <a:r>
              <a:rPr lang="en-US" dirty="0" err="1" smtClean="0"/>
              <a:t>minterms</a:t>
            </a:r>
            <a:r>
              <a:rPr lang="en-US" dirty="0" smtClean="0"/>
              <a:t> corresponding to the states A and B</a:t>
            </a:r>
          </a:p>
          <a:p>
            <a:pPr lvl="1"/>
            <a:r>
              <a:rPr lang="en-US" sz="2400" dirty="0" smtClean="0"/>
              <a:t>For example, 1010 corresponds to </a:t>
            </a:r>
            <a:r>
              <a:rPr lang="en-US" sz="2400" dirty="0" err="1" smtClean="0"/>
              <a:t>minterm</a:t>
            </a:r>
            <a:r>
              <a:rPr lang="en-US" sz="2400" dirty="0" smtClean="0"/>
              <a:t> x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x</a:t>
            </a:r>
            <a:r>
              <a:rPr lang="en-US" sz="2400" dirty="0" smtClean="0">
                <a:sym typeface="Symbol" pitchFamily="18" charset="2"/>
              </a:rPr>
              <a:t>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x</a:t>
            </a:r>
            <a:r>
              <a:rPr lang="en-US" sz="2400" dirty="0" smtClean="0">
                <a:sym typeface="Symbol" pitchFamily="18" charset="2"/>
              </a:rPr>
              <a:t>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endParaRPr lang="en-US" sz="2400" dirty="0" smtClean="0">
              <a:sym typeface="Symbol" pitchFamily="18" charset="2"/>
            </a:endParaRPr>
          </a:p>
          <a:p>
            <a:pPr lvl="1"/>
            <a:r>
              <a:rPr lang="en-US" sz="2400" dirty="0" smtClean="0">
                <a:sym typeface="Symbol" pitchFamily="18" charset="2"/>
              </a:rPr>
              <a:t>If feedback function f evaluates to 0 for the assignment 1010, then function  f  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x</a:t>
            </a:r>
            <a:r>
              <a:rPr lang="en-US" sz="2400" dirty="0" smtClean="0">
                <a:sym typeface="Symbol" pitchFamily="18" charset="2"/>
              </a:rPr>
              <a:t>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x</a:t>
            </a:r>
            <a:r>
              <a:rPr lang="en-US" sz="2400" dirty="0" smtClean="0">
                <a:sym typeface="Symbol" pitchFamily="18" charset="2"/>
              </a:rPr>
              <a:t></a:t>
            </a:r>
            <a:r>
              <a:rPr lang="en-US" sz="2400" baseline="-25000" dirty="0" smtClean="0"/>
              <a:t>1 </a:t>
            </a:r>
            <a:r>
              <a:rPr lang="en-US" sz="2400" dirty="0" smtClean="0"/>
              <a:t>evaluates to 1</a:t>
            </a:r>
            <a:r>
              <a:rPr lang="en-US" sz="2400" dirty="0" smtClean="0">
                <a:sym typeface="Symbol" pitchFamily="18" charset="2"/>
              </a:rPr>
              <a:t> for 1010</a:t>
            </a:r>
          </a:p>
          <a:p>
            <a:r>
              <a:rPr lang="en-US" dirty="0" smtClean="0">
                <a:sym typeface="Symbol" pitchFamily="18" charset="2"/>
              </a:rPr>
              <a:t>The challenge is to join an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exponential</a:t>
            </a:r>
            <a:r>
              <a:rPr lang="en-US" dirty="0" smtClean="0">
                <a:sym typeface="Symbol" pitchFamily="18" charset="2"/>
              </a:rPr>
              <a:t> number of cycles using additional logic of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linear </a:t>
            </a:r>
            <a:r>
              <a:rPr lang="en-US" dirty="0" smtClean="0">
                <a:sym typeface="Symbol" pitchFamily="18" charset="2"/>
              </a:rPr>
              <a:t>size</a:t>
            </a:r>
            <a:endParaRPr lang="en-US" dirty="0" smtClean="0"/>
          </a:p>
        </p:txBody>
      </p:sp>
      <p:sp>
        <p:nvSpPr>
          <p:cNvPr id="2048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exchange successors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chose as dedicated the states with the </a:t>
            </a:r>
            <a:r>
              <a:rPr lang="en-US" dirty="0" smtClean="0">
                <a:solidFill>
                  <a:srgbClr val="FF0000"/>
                </a:solidFill>
              </a:rPr>
              <a:t>minimal decimal representation</a:t>
            </a:r>
          </a:p>
          <a:p>
            <a:pPr>
              <a:spcBef>
                <a:spcPts val="4800"/>
              </a:spcBef>
              <a:spcAft>
                <a:spcPts val="1200"/>
              </a:spcAft>
            </a:pPr>
            <a:r>
              <a:rPr lang="en-US" dirty="0" smtClean="0"/>
              <a:t>We proved </a:t>
            </a:r>
            <a:r>
              <a:rPr lang="en-US" dirty="0" smtClean="0"/>
              <a:t>that</a:t>
            </a:r>
            <a:endParaRPr lang="en-US" dirty="0" smtClean="0"/>
          </a:p>
          <a:p>
            <a:pPr lvl="1"/>
            <a:r>
              <a:rPr lang="en-US" sz="2400" dirty="0" smtClean="0"/>
              <a:t>If A is a minimal state of a cycle, then B is contained in another cycle</a:t>
            </a:r>
          </a:p>
          <a:p>
            <a:pPr lvl="1"/>
            <a:r>
              <a:rPr lang="en-US" sz="2400" dirty="0" smtClean="0"/>
              <a:t>The set </a:t>
            </a:r>
            <a:r>
              <a:rPr lang="en-US" sz="2400" dirty="0" err="1" smtClean="0"/>
              <a:t>minterms</a:t>
            </a:r>
            <a:r>
              <a:rPr lang="en-US" sz="2400" dirty="0" smtClean="0"/>
              <a:t> corresponding to minimal states A of all cycles and the corresponding states B can be described by an expression of size O(</a:t>
            </a:r>
            <a:r>
              <a:rPr lang="en-US" sz="2400" dirty="0" err="1" smtClean="0"/>
              <a:t>nk</a:t>
            </a:r>
            <a:r>
              <a:rPr lang="en-US" sz="2400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253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Choosing dedicated states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189412" y="2590800"/>
            <a:ext cx="4648200" cy="962383"/>
            <a:chOff x="1185683" y="3281961"/>
            <a:chExt cx="5213352" cy="1191753"/>
          </a:xfrm>
        </p:grpSpPr>
        <p:sp>
          <p:nvSpPr>
            <p:cNvPr id="5" name="TextBox 15"/>
            <p:cNvSpPr txBox="1">
              <a:spLocks noChangeArrowheads="1"/>
            </p:cNvSpPr>
            <p:nvPr/>
          </p:nvSpPr>
          <p:spPr bwMode="auto">
            <a:xfrm>
              <a:off x="1207908" y="3281974"/>
              <a:ext cx="442645" cy="529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400" dirty="0"/>
                <a:t>A</a:t>
              </a:r>
            </a:p>
          </p:txBody>
        </p:sp>
        <p:sp>
          <p:nvSpPr>
            <p:cNvPr id="6" name="TextBox 16"/>
            <p:cNvSpPr txBox="1">
              <a:spLocks noChangeArrowheads="1"/>
            </p:cNvSpPr>
            <p:nvPr/>
          </p:nvSpPr>
          <p:spPr bwMode="auto">
            <a:xfrm>
              <a:off x="1185683" y="3943963"/>
              <a:ext cx="444442" cy="529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400" dirty="0"/>
                <a:t>B</a:t>
              </a:r>
            </a:p>
          </p:txBody>
        </p:sp>
        <p:grpSp>
          <p:nvGrpSpPr>
            <p:cNvPr id="7" name="Group 42"/>
            <p:cNvGrpSpPr>
              <a:grpSpLocks/>
            </p:cNvGrpSpPr>
            <p:nvPr/>
          </p:nvGrpSpPr>
          <p:grpSpPr bwMode="auto">
            <a:xfrm>
              <a:off x="1887359" y="3281961"/>
              <a:ext cx="4511676" cy="461961"/>
              <a:chOff x="1972977" y="2806589"/>
              <a:chExt cx="4511503" cy="460945"/>
            </a:xfrm>
          </p:grpSpPr>
          <p:sp>
            <p:nvSpPr>
              <p:cNvPr id="19" name="Rectangle 26"/>
              <p:cNvSpPr>
                <a:spLocks noChangeArrowheads="1"/>
              </p:cNvSpPr>
              <p:nvPr/>
            </p:nvSpPr>
            <p:spPr bwMode="auto">
              <a:xfrm>
                <a:off x="1972977" y="2819400"/>
                <a:ext cx="1378234" cy="425732"/>
              </a:xfrm>
              <a:prstGeom prst="rect">
                <a:avLst/>
              </a:prstGeom>
              <a:solidFill>
                <a:srgbClr val="CCCCFF"/>
              </a:solidFill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 b="1"/>
                  <a:t>S</a:t>
                </a:r>
                <a:r>
                  <a:rPr lang="en-US" sz="1800" b="1" baseline="-25000"/>
                  <a:t>1 </a:t>
                </a:r>
                <a:r>
                  <a:rPr lang="en-US" sz="1800"/>
                  <a:t>   </a:t>
                </a:r>
              </a:p>
            </p:txBody>
          </p:sp>
          <p:cxnSp>
            <p:nvCxnSpPr>
              <p:cNvPr id="20" name="Straight Connector 27"/>
              <p:cNvCxnSpPr>
                <a:cxnSpLocks noChangeShapeType="1"/>
              </p:cNvCxnSpPr>
              <p:nvPr/>
            </p:nvCxnSpPr>
            <p:spPr bwMode="auto">
              <a:xfrm>
                <a:off x="2897888" y="2806589"/>
                <a:ext cx="0" cy="425732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21" name="TextBox 28"/>
              <p:cNvSpPr txBox="1">
                <a:spLocks noChangeArrowheads="1"/>
              </p:cNvSpPr>
              <p:nvPr/>
            </p:nvSpPr>
            <p:spPr bwMode="auto">
              <a:xfrm>
                <a:off x="2897888" y="2832212"/>
                <a:ext cx="466873" cy="3938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800" b="1"/>
                  <a:t>c</a:t>
                </a:r>
                <a:r>
                  <a:rPr lang="en-US" sz="1800" b="1" baseline="-25000"/>
                  <a:t>1</a:t>
                </a:r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/>
            </p:nvSpPr>
            <p:spPr bwMode="auto">
              <a:xfrm>
                <a:off x="3413914" y="2828923"/>
                <a:ext cx="1378234" cy="425732"/>
              </a:xfrm>
              <a:prstGeom prst="rect">
                <a:avLst/>
              </a:prstGeom>
              <a:solidFill>
                <a:srgbClr val="CCCCFF"/>
              </a:solidFill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 b="1"/>
                  <a:t>S</a:t>
                </a:r>
                <a:r>
                  <a:rPr lang="en-US" sz="1800" b="1" baseline="-25000"/>
                  <a:t>2  </a:t>
                </a:r>
                <a:r>
                  <a:rPr lang="en-US" sz="1800"/>
                  <a:t>   </a:t>
                </a:r>
              </a:p>
            </p:txBody>
          </p:sp>
          <p:cxnSp>
            <p:nvCxnSpPr>
              <p:cNvPr id="23" name="Straight Connector 34"/>
              <p:cNvCxnSpPr>
                <a:cxnSpLocks noChangeShapeType="1"/>
              </p:cNvCxnSpPr>
              <p:nvPr/>
            </p:nvCxnSpPr>
            <p:spPr bwMode="auto">
              <a:xfrm>
                <a:off x="4338825" y="2816112"/>
                <a:ext cx="0" cy="425732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24" name="TextBox 35"/>
              <p:cNvSpPr txBox="1">
                <a:spLocks noChangeArrowheads="1"/>
              </p:cNvSpPr>
              <p:nvPr/>
            </p:nvSpPr>
            <p:spPr bwMode="auto">
              <a:xfrm>
                <a:off x="4338825" y="2841735"/>
                <a:ext cx="466873" cy="3938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800" b="1"/>
                  <a:t>c</a:t>
                </a:r>
                <a:r>
                  <a:rPr lang="en-US" sz="1800" b="1" baseline="-25000"/>
                  <a:t>2</a:t>
                </a:r>
              </a:p>
            </p:txBody>
          </p:sp>
          <p:sp>
            <p:nvSpPr>
              <p:cNvPr id="25" name="Rectangle 37"/>
              <p:cNvSpPr>
                <a:spLocks noChangeArrowheads="1"/>
              </p:cNvSpPr>
              <p:nvPr/>
            </p:nvSpPr>
            <p:spPr bwMode="auto">
              <a:xfrm>
                <a:off x="5106246" y="2841802"/>
                <a:ext cx="1378234" cy="425732"/>
              </a:xfrm>
              <a:prstGeom prst="rect">
                <a:avLst/>
              </a:prstGeom>
              <a:solidFill>
                <a:srgbClr val="CCCCFF"/>
              </a:solidFill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 b="1" dirty="0" err="1"/>
                  <a:t>S</a:t>
                </a:r>
                <a:r>
                  <a:rPr lang="en-US" sz="1800" b="1" baseline="-25000" dirty="0" err="1"/>
                  <a:t>k</a:t>
                </a:r>
                <a:r>
                  <a:rPr lang="en-US" sz="1800" b="1" baseline="-25000" dirty="0"/>
                  <a:t>   </a:t>
                </a:r>
                <a:r>
                  <a:rPr lang="en-US" sz="1800" dirty="0"/>
                  <a:t>   </a:t>
                </a:r>
              </a:p>
            </p:txBody>
          </p:sp>
          <p:cxnSp>
            <p:nvCxnSpPr>
              <p:cNvPr id="26" name="Straight Connector 38"/>
              <p:cNvCxnSpPr>
                <a:cxnSpLocks noChangeShapeType="1"/>
              </p:cNvCxnSpPr>
              <p:nvPr/>
            </p:nvCxnSpPr>
            <p:spPr bwMode="auto">
              <a:xfrm>
                <a:off x="5926746" y="2828923"/>
                <a:ext cx="0" cy="425732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27" name="TextBox 39"/>
              <p:cNvSpPr txBox="1">
                <a:spLocks noChangeArrowheads="1"/>
              </p:cNvSpPr>
              <p:nvPr/>
            </p:nvSpPr>
            <p:spPr bwMode="auto">
              <a:xfrm>
                <a:off x="5926746" y="2854546"/>
                <a:ext cx="459910" cy="3938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800" b="1"/>
                  <a:t>c</a:t>
                </a:r>
                <a:r>
                  <a:rPr lang="en-US" sz="1800" b="1" baseline="-25000"/>
                  <a:t>k</a:t>
                </a:r>
              </a:p>
            </p:txBody>
          </p:sp>
          <p:sp>
            <p:nvSpPr>
              <p:cNvPr id="28" name="TextBox 40"/>
              <p:cNvSpPr txBox="1">
                <a:spLocks noChangeArrowheads="1"/>
              </p:cNvSpPr>
              <p:nvPr/>
            </p:nvSpPr>
            <p:spPr bwMode="auto">
              <a:xfrm>
                <a:off x="4758873" y="2819401"/>
                <a:ext cx="405945" cy="3938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800"/>
                  <a:t>…</a:t>
                </a:r>
              </a:p>
            </p:txBody>
          </p:sp>
        </p:grpSp>
        <p:grpSp>
          <p:nvGrpSpPr>
            <p:cNvPr id="8" name="Group 55"/>
            <p:cNvGrpSpPr>
              <a:grpSpLocks/>
            </p:cNvGrpSpPr>
            <p:nvPr/>
          </p:nvGrpSpPr>
          <p:grpSpPr bwMode="auto">
            <a:xfrm>
              <a:off x="1847673" y="4005858"/>
              <a:ext cx="4511675" cy="461961"/>
              <a:chOff x="4328294" y="3631842"/>
              <a:chExt cx="4511503" cy="460945"/>
            </a:xfrm>
          </p:grpSpPr>
          <p:sp>
            <p:nvSpPr>
              <p:cNvPr id="9" name="Rectangle 45"/>
              <p:cNvSpPr>
                <a:spLocks noChangeArrowheads="1"/>
              </p:cNvSpPr>
              <p:nvPr/>
            </p:nvSpPr>
            <p:spPr bwMode="auto">
              <a:xfrm>
                <a:off x="4328294" y="3644653"/>
                <a:ext cx="1378234" cy="425732"/>
              </a:xfrm>
              <a:prstGeom prst="rect">
                <a:avLst/>
              </a:prstGeom>
              <a:solidFill>
                <a:srgbClr val="F8F9BD"/>
              </a:solidFill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 b="1"/>
                  <a:t>S</a:t>
                </a:r>
                <a:r>
                  <a:rPr lang="en-US" sz="1800" b="1" baseline="-25000"/>
                  <a:t>1 </a:t>
                </a:r>
                <a:r>
                  <a:rPr lang="en-US" sz="1800"/>
                  <a:t>   </a:t>
                </a:r>
              </a:p>
            </p:txBody>
          </p:sp>
          <p:cxnSp>
            <p:nvCxnSpPr>
              <p:cNvPr id="10" name="Straight Connector 46"/>
              <p:cNvCxnSpPr>
                <a:cxnSpLocks noChangeShapeType="1"/>
              </p:cNvCxnSpPr>
              <p:nvPr/>
            </p:nvCxnSpPr>
            <p:spPr bwMode="auto">
              <a:xfrm>
                <a:off x="5253205" y="3631842"/>
                <a:ext cx="0" cy="425732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11" name="TextBox 47"/>
              <p:cNvSpPr txBox="1">
                <a:spLocks noChangeArrowheads="1"/>
              </p:cNvSpPr>
              <p:nvPr/>
            </p:nvSpPr>
            <p:spPr bwMode="auto">
              <a:xfrm>
                <a:off x="5227095" y="3657465"/>
                <a:ext cx="550429" cy="3938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800" b="1"/>
                  <a:t>c’</a:t>
                </a:r>
                <a:r>
                  <a:rPr lang="en-US" sz="1800" b="1" baseline="-25000"/>
                  <a:t>1</a:t>
                </a:r>
              </a:p>
            </p:txBody>
          </p:sp>
          <p:sp>
            <p:nvSpPr>
              <p:cNvPr id="12" name="Rectangle 48"/>
              <p:cNvSpPr>
                <a:spLocks noChangeArrowheads="1"/>
              </p:cNvSpPr>
              <p:nvPr/>
            </p:nvSpPr>
            <p:spPr bwMode="auto">
              <a:xfrm>
                <a:off x="5769231" y="3654176"/>
                <a:ext cx="1378234" cy="425732"/>
              </a:xfrm>
              <a:prstGeom prst="rect">
                <a:avLst/>
              </a:prstGeom>
              <a:solidFill>
                <a:srgbClr val="F8F9BD"/>
              </a:solidFill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 b="1"/>
                  <a:t>S</a:t>
                </a:r>
                <a:r>
                  <a:rPr lang="en-US" sz="1800" b="1" baseline="-25000"/>
                  <a:t>2  </a:t>
                </a:r>
                <a:r>
                  <a:rPr lang="en-US" sz="1800"/>
                  <a:t>   </a:t>
                </a:r>
              </a:p>
            </p:txBody>
          </p:sp>
          <p:cxnSp>
            <p:nvCxnSpPr>
              <p:cNvPr id="13" name="Straight Connector 49"/>
              <p:cNvCxnSpPr>
                <a:cxnSpLocks noChangeShapeType="1"/>
              </p:cNvCxnSpPr>
              <p:nvPr/>
            </p:nvCxnSpPr>
            <p:spPr bwMode="auto">
              <a:xfrm>
                <a:off x="6694142" y="3641365"/>
                <a:ext cx="0" cy="425732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14" name="TextBox 50"/>
              <p:cNvSpPr txBox="1">
                <a:spLocks noChangeArrowheads="1"/>
              </p:cNvSpPr>
              <p:nvPr/>
            </p:nvSpPr>
            <p:spPr bwMode="auto">
              <a:xfrm>
                <a:off x="6637267" y="3654177"/>
                <a:ext cx="550429" cy="3938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800" b="1"/>
                  <a:t>c’</a:t>
                </a:r>
                <a:r>
                  <a:rPr lang="en-US" sz="1800" b="1" baseline="-25000"/>
                  <a:t>2</a:t>
                </a:r>
              </a:p>
            </p:txBody>
          </p:sp>
          <p:sp>
            <p:nvSpPr>
              <p:cNvPr id="15" name="Rectangle 51"/>
              <p:cNvSpPr>
                <a:spLocks noChangeArrowheads="1"/>
              </p:cNvSpPr>
              <p:nvPr/>
            </p:nvSpPr>
            <p:spPr bwMode="auto">
              <a:xfrm>
                <a:off x="7461563" y="3667055"/>
                <a:ext cx="1378234" cy="425732"/>
              </a:xfrm>
              <a:prstGeom prst="rect">
                <a:avLst/>
              </a:prstGeom>
              <a:solidFill>
                <a:srgbClr val="F8F9BD"/>
              </a:solidFill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 b="1"/>
                  <a:t>S</a:t>
                </a:r>
                <a:r>
                  <a:rPr lang="en-US" sz="1800" b="1" baseline="-25000"/>
                  <a:t>k   </a:t>
                </a:r>
                <a:r>
                  <a:rPr lang="en-US" sz="1800"/>
                  <a:t>   </a:t>
                </a:r>
              </a:p>
            </p:txBody>
          </p:sp>
          <p:cxnSp>
            <p:nvCxnSpPr>
              <p:cNvPr id="16" name="Straight Connector 52"/>
              <p:cNvCxnSpPr>
                <a:cxnSpLocks noChangeShapeType="1"/>
              </p:cNvCxnSpPr>
              <p:nvPr/>
            </p:nvCxnSpPr>
            <p:spPr bwMode="auto">
              <a:xfrm>
                <a:off x="8282063" y="3654176"/>
                <a:ext cx="0" cy="425732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17" name="TextBox 53"/>
              <p:cNvSpPr txBox="1">
                <a:spLocks noChangeArrowheads="1"/>
              </p:cNvSpPr>
              <p:nvPr/>
            </p:nvSpPr>
            <p:spPr bwMode="auto">
              <a:xfrm>
                <a:off x="8282063" y="3679799"/>
                <a:ext cx="543466" cy="3938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800" b="1"/>
                  <a:t>c’</a:t>
                </a:r>
                <a:r>
                  <a:rPr lang="en-US" sz="1800" b="1" baseline="-25000"/>
                  <a:t>k</a:t>
                </a:r>
              </a:p>
            </p:txBody>
          </p:sp>
          <p:sp>
            <p:nvSpPr>
              <p:cNvPr id="18" name="TextBox 54"/>
              <p:cNvSpPr txBox="1">
                <a:spLocks noChangeArrowheads="1"/>
              </p:cNvSpPr>
              <p:nvPr/>
            </p:nvSpPr>
            <p:spPr bwMode="auto">
              <a:xfrm>
                <a:off x="7114190" y="3644654"/>
                <a:ext cx="405945" cy="3938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800"/>
                  <a:t>…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By exchanging successors of the minimal states of all cycles, we get one cycle of length 2</a:t>
            </a:r>
            <a:r>
              <a:rPr lang="en-US" baseline="30000" dirty="0" smtClean="0"/>
              <a:t>n</a:t>
            </a:r>
            <a:r>
              <a:rPr lang="en-US" dirty="0" smtClean="0">
                <a:sym typeface="Symbol"/>
              </a:rPr>
              <a:t> and other  </a:t>
            </a:r>
            <a:r>
              <a:rPr lang="en-US" dirty="0" smtClean="0"/>
              <a:t>cycles </a:t>
            </a:r>
            <a:r>
              <a:rPr lang="en-US" dirty="0"/>
              <a:t>of length </a:t>
            </a:r>
            <a:r>
              <a:rPr lang="en-US" dirty="0" smtClean="0"/>
              <a:t>2</a:t>
            </a:r>
            <a:r>
              <a:rPr lang="en-US" baseline="30000" dirty="0" smtClean="0"/>
              <a:t>n</a:t>
            </a:r>
            <a:r>
              <a:rPr lang="en-US" dirty="0" smtClean="0"/>
              <a:t>(2</a:t>
            </a:r>
            <a:r>
              <a:rPr lang="en-US" baseline="30000" dirty="0" smtClean="0"/>
              <a:t>n</a:t>
            </a:r>
            <a:r>
              <a:rPr lang="en-US" dirty="0" smtClean="0"/>
              <a:t>-1)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joining step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989012" y="3038475"/>
            <a:ext cx="4043363" cy="2879725"/>
            <a:chOff x="989012" y="3038475"/>
            <a:chExt cx="4043363" cy="2879725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3300413" y="4105275"/>
              <a:ext cx="762000" cy="762000"/>
            </a:xfrm>
            <a:prstGeom prst="ellipse">
              <a:avLst/>
            </a:prstGeom>
            <a:solidFill>
              <a:srgbClr val="CCCCFF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3302000" y="3038475"/>
              <a:ext cx="762000" cy="762000"/>
            </a:xfrm>
            <a:prstGeom prst="ellipse">
              <a:avLst/>
            </a:prstGeom>
            <a:solidFill>
              <a:srgbClr val="CCCCFF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4230688" y="3556000"/>
              <a:ext cx="762000" cy="762000"/>
            </a:xfrm>
            <a:prstGeom prst="ellipse">
              <a:avLst/>
            </a:prstGeom>
            <a:solidFill>
              <a:srgbClr val="CCCCFF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4270375" y="4556125"/>
              <a:ext cx="762000" cy="762000"/>
            </a:xfrm>
            <a:prstGeom prst="ellipse">
              <a:avLst/>
            </a:prstGeom>
            <a:solidFill>
              <a:srgbClr val="CCCCFF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2351088" y="3502025"/>
              <a:ext cx="762000" cy="762000"/>
            </a:xfrm>
            <a:prstGeom prst="ellipse">
              <a:avLst/>
            </a:prstGeom>
            <a:solidFill>
              <a:srgbClr val="CCCCFF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2243138" y="4486275"/>
              <a:ext cx="762000" cy="762000"/>
            </a:xfrm>
            <a:prstGeom prst="ellipse">
              <a:avLst/>
            </a:prstGeom>
            <a:solidFill>
              <a:srgbClr val="CCCCFF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3021013" y="5156200"/>
              <a:ext cx="762000" cy="762000"/>
            </a:xfrm>
            <a:prstGeom prst="ellipse">
              <a:avLst/>
            </a:prstGeom>
            <a:solidFill>
              <a:srgbClr val="CCCCFF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2"/>
            <p:cNvCxnSpPr>
              <a:cxnSpLocks noChangeShapeType="1"/>
            </p:cNvCxnSpPr>
            <p:nvPr/>
          </p:nvCxnSpPr>
          <p:spPr bwMode="auto">
            <a:xfrm flipV="1">
              <a:off x="3625850" y="3800475"/>
              <a:ext cx="0" cy="30480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3" name="Straight Arrow Connector 13"/>
            <p:cNvCxnSpPr>
              <a:cxnSpLocks noChangeShapeType="1"/>
            </p:cNvCxnSpPr>
            <p:nvPr/>
          </p:nvCxnSpPr>
          <p:spPr bwMode="auto">
            <a:xfrm>
              <a:off x="3783013" y="3800475"/>
              <a:ext cx="0" cy="30480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4" name="Straight Arrow Connector 15"/>
            <p:cNvCxnSpPr>
              <a:cxnSpLocks noChangeShapeType="1"/>
            </p:cNvCxnSpPr>
            <p:nvPr/>
          </p:nvCxnSpPr>
          <p:spPr bwMode="auto">
            <a:xfrm flipV="1">
              <a:off x="3992563" y="4100513"/>
              <a:ext cx="277812" cy="15240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5" name="Straight Arrow Connector 22"/>
            <p:cNvCxnSpPr>
              <a:cxnSpLocks noChangeShapeType="1"/>
              <a:stCxn id="7" idx="3"/>
            </p:cNvCxnSpPr>
            <p:nvPr/>
          </p:nvCxnSpPr>
          <p:spPr bwMode="auto">
            <a:xfrm flipH="1">
              <a:off x="4041775" y="4206875"/>
              <a:ext cx="300038" cy="187325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6" name="Straight Arrow Connector 35"/>
            <p:cNvCxnSpPr>
              <a:cxnSpLocks noChangeShapeType="1"/>
            </p:cNvCxnSpPr>
            <p:nvPr/>
          </p:nvCxnSpPr>
          <p:spPr bwMode="auto">
            <a:xfrm flipV="1">
              <a:off x="3465513" y="4867275"/>
              <a:ext cx="127000" cy="288925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7" name="Straight Arrow Connector 36"/>
            <p:cNvCxnSpPr>
              <a:cxnSpLocks noChangeShapeType="1"/>
            </p:cNvCxnSpPr>
            <p:nvPr/>
          </p:nvCxnSpPr>
          <p:spPr bwMode="auto">
            <a:xfrm flipH="1">
              <a:off x="3592513" y="4903788"/>
              <a:ext cx="127000" cy="288925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8" name="Straight Arrow Connector 38"/>
            <p:cNvCxnSpPr>
              <a:cxnSpLocks noChangeShapeType="1"/>
            </p:cNvCxnSpPr>
            <p:nvPr/>
          </p:nvCxnSpPr>
          <p:spPr bwMode="auto">
            <a:xfrm>
              <a:off x="4027488" y="4630738"/>
              <a:ext cx="314325" cy="125412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9" name="Straight Arrow Connector 40"/>
            <p:cNvCxnSpPr>
              <a:cxnSpLocks noChangeShapeType="1"/>
              <a:endCxn id="5" idx="5"/>
            </p:cNvCxnSpPr>
            <p:nvPr/>
          </p:nvCxnSpPr>
          <p:spPr bwMode="auto">
            <a:xfrm flipH="1" flipV="1">
              <a:off x="3951288" y="4756150"/>
              <a:ext cx="279400" cy="111125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0" name="Straight Arrow Connector 54"/>
            <p:cNvCxnSpPr>
              <a:cxnSpLocks noChangeShapeType="1"/>
              <a:endCxn id="5" idx="1"/>
            </p:cNvCxnSpPr>
            <p:nvPr/>
          </p:nvCxnSpPr>
          <p:spPr bwMode="auto">
            <a:xfrm>
              <a:off x="3113088" y="4049713"/>
              <a:ext cx="298450" cy="166687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1" name="Straight Arrow Connector 57"/>
            <p:cNvCxnSpPr>
              <a:cxnSpLocks noChangeShapeType="1"/>
              <a:endCxn id="9" idx="5"/>
            </p:cNvCxnSpPr>
            <p:nvPr/>
          </p:nvCxnSpPr>
          <p:spPr bwMode="auto">
            <a:xfrm flipH="1" flipV="1">
              <a:off x="3001963" y="4152900"/>
              <a:ext cx="300037" cy="16510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2" name="Straight Arrow Connector 61"/>
            <p:cNvCxnSpPr>
              <a:cxnSpLocks noChangeShapeType="1"/>
            </p:cNvCxnSpPr>
            <p:nvPr/>
          </p:nvCxnSpPr>
          <p:spPr bwMode="auto">
            <a:xfrm flipV="1">
              <a:off x="3001963" y="4556125"/>
              <a:ext cx="260350" cy="138113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3" name="Straight Arrow Connector 66"/>
            <p:cNvCxnSpPr>
              <a:cxnSpLocks noChangeShapeType="1"/>
              <a:endCxn id="10" idx="6"/>
            </p:cNvCxnSpPr>
            <p:nvPr/>
          </p:nvCxnSpPr>
          <p:spPr bwMode="auto">
            <a:xfrm flipH="1">
              <a:off x="3005138" y="4694238"/>
              <a:ext cx="296862" cy="173037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24" name="TextBox 70"/>
            <p:cNvSpPr txBox="1">
              <a:spLocks noChangeArrowheads="1"/>
            </p:cNvSpPr>
            <p:nvPr/>
          </p:nvSpPr>
          <p:spPr bwMode="auto">
            <a:xfrm rot="19980000">
              <a:off x="3783013" y="4946650"/>
              <a:ext cx="479425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800"/>
                <a:t>…</a:t>
              </a:r>
            </a:p>
          </p:txBody>
        </p:sp>
        <p:sp>
          <p:nvSpPr>
            <p:cNvPr id="25" name="Oval 73"/>
            <p:cNvSpPr>
              <a:spLocks noChangeArrowheads="1"/>
            </p:cNvSpPr>
            <p:nvPr/>
          </p:nvSpPr>
          <p:spPr bwMode="auto">
            <a:xfrm>
              <a:off x="989012" y="3962400"/>
              <a:ext cx="762000" cy="762000"/>
            </a:xfrm>
            <a:prstGeom prst="ellipse">
              <a:avLst/>
            </a:prstGeom>
            <a:solidFill>
              <a:srgbClr val="CCCCFF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6" name="Oval 74"/>
            <p:cNvSpPr>
              <a:spLocks noChangeArrowheads="1"/>
            </p:cNvSpPr>
            <p:nvPr/>
          </p:nvSpPr>
          <p:spPr bwMode="auto">
            <a:xfrm>
              <a:off x="1255712" y="3421063"/>
              <a:ext cx="228600" cy="234950"/>
            </a:xfrm>
            <a:prstGeom prst="ellipse">
              <a:avLst/>
            </a:prstGeom>
            <a:solidFill>
              <a:srgbClr val="CCCCFF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Arrow Connector 75"/>
            <p:cNvCxnSpPr>
              <a:cxnSpLocks noChangeShapeType="1"/>
            </p:cNvCxnSpPr>
            <p:nvPr/>
          </p:nvCxnSpPr>
          <p:spPr bwMode="auto">
            <a:xfrm flipV="1">
              <a:off x="1296987" y="3657600"/>
              <a:ext cx="0" cy="30480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8" name="Straight Arrow Connector 76"/>
            <p:cNvCxnSpPr>
              <a:cxnSpLocks noChangeShapeType="1"/>
            </p:cNvCxnSpPr>
            <p:nvPr/>
          </p:nvCxnSpPr>
          <p:spPr bwMode="auto">
            <a:xfrm>
              <a:off x="1455737" y="3657600"/>
              <a:ext cx="0" cy="30480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29" name="TextBox 28"/>
          <p:cNvSpPr txBox="1"/>
          <p:nvPr/>
        </p:nvSpPr>
        <p:spPr>
          <a:xfrm>
            <a:off x="5637213" y="3179763"/>
            <a:ext cx="3209925" cy="2616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</a:rPr>
              <a:t>#Gates to add: O(</a:t>
            </a:r>
            <a:r>
              <a:rPr lang="en-US" sz="2400" b="1" dirty="0" err="1">
                <a:solidFill>
                  <a:schemeClr val="bg1"/>
                </a:solidFill>
                <a:latin typeface="+mn-lt"/>
              </a:rPr>
              <a:t>nk</a:t>
            </a:r>
            <a:r>
              <a:rPr lang="en-US" sz="2400" b="1" dirty="0">
                <a:solidFill>
                  <a:schemeClr val="bg1"/>
                </a:solidFill>
                <a:latin typeface="+mn-lt"/>
              </a:rPr>
              <a:t>)</a:t>
            </a:r>
          </a:p>
          <a:p>
            <a:pPr>
              <a:defRPr/>
            </a:pPr>
            <a:r>
              <a:rPr lang="en-US" sz="2400" dirty="0">
                <a:latin typeface="+mn-lt"/>
              </a:rPr>
              <a:t>k(n+4)-n-8 	ANDs</a:t>
            </a:r>
          </a:p>
          <a:p>
            <a:pPr>
              <a:defRPr/>
            </a:pPr>
            <a:r>
              <a:rPr lang="en-US" sz="2400" dirty="0">
                <a:latin typeface="+mn-lt"/>
              </a:rPr>
              <a:t>2k+1 		ORs</a:t>
            </a:r>
          </a:p>
          <a:p>
            <a:pPr>
              <a:defRPr/>
            </a:pPr>
            <a:r>
              <a:rPr lang="en-US" sz="2400" dirty="0">
                <a:latin typeface="+mn-lt"/>
              </a:rPr>
              <a:t>k 		XORs</a:t>
            </a:r>
          </a:p>
          <a:p>
            <a:pPr>
              <a:spcBef>
                <a:spcPts val="1200"/>
              </a:spcBef>
              <a:defRPr/>
            </a:pPr>
            <a:r>
              <a:rPr lang="en-US" sz="2400" dirty="0">
                <a:latin typeface="+mn-lt"/>
              </a:rPr>
              <a:t>Example: n=32, k=4</a:t>
            </a:r>
          </a:p>
          <a:p>
            <a:pPr>
              <a:spcBef>
                <a:spcPts val="0"/>
              </a:spcBef>
              <a:defRPr/>
            </a:pPr>
            <a:r>
              <a:rPr lang="en-US" sz="2400" dirty="0">
                <a:latin typeface="+mn-lt"/>
              </a:rPr>
              <a:t>Total #gates = 117</a:t>
            </a:r>
          </a:p>
        </p:txBody>
      </p:sp>
    </p:spTree>
    <p:extLst>
      <p:ext uri="{BB962C8B-B14F-4D97-AF65-F5344CB8AC3E}">
        <p14:creationId xmlns:p14="http://schemas.microsoft.com/office/powerpoint/2010/main" xmlns="" val="229209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Before computing the next state, the minimal state of each “flower” is transformed to the minimal state of next “flower”,etc, and finally the cycle of length 2</a:t>
            </a:r>
            <a:r>
              <a:rPr lang="en-US" sz="2400" baseline="30000" smtClean="0"/>
              <a:t>n </a:t>
            </a:r>
            <a:r>
              <a:rPr lang="en-US" sz="2400" smtClean="0"/>
              <a:t>is appended</a:t>
            </a:r>
          </a:p>
        </p:txBody>
      </p:sp>
      <p:sp>
        <p:nvSpPr>
          <p:cNvPr id="2457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Joining the resulting cycles in one</a:t>
            </a:r>
          </a:p>
        </p:txBody>
      </p:sp>
      <p:grpSp>
        <p:nvGrpSpPr>
          <p:cNvPr id="24580" name="Group 77"/>
          <p:cNvGrpSpPr>
            <a:grpSpLocks/>
          </p:cNvGrpSpPr>
          <p:nvPr/>
        </p:nvGrpSpPr>
        <p:grpSpPr bwMode="auto">
          <a:xfrm>
            <a:off x="822325" y="2844800"/>
            <a:ext cx="7707313" cy="2206625"/>
            <a:chOff x="1086475" y="3516090"/>
            <a:chExt cx="7706796" cy="2205963"/>
          </a:xfrm>
        </p:grpSpPr>
        <p:grpSp>
          <p:nvGrpSpPr>
            <p:cNvPr id="24582" name="Group 3"/>
            <p:cNvGrpSpPr>
              <a:grpSpLocks/>
            </p:cNvGrpSpPr>
            <p:nvPr/>
          </p:nvGrpSpPr>
          <p:grpSpPr bwMode="auto">
            <a:xfrm>
              <a:off x="1086475" y="3817703"/>
              <a:ext cx="1932774" cy="1888509"/>
              <a:chOff x="3255653" y="2982128"/>
              <a:chExt cx="2790444" cy="2880360"/>
            </a:xfrm>
          </p:grpSpPr>
          <p:sp>
            <p:nvSpPr>
              <p:cNvPr id="24635" name="Oval 4"/>
              <p:cNvSpPr>
                <a:spLocks noChangeArrowheads="1"/>
              </p:cNvSpPr>
              <p:nvPr/>
            </p:nvSpPr>
            <p:spPr bwMode="auto">
              <a:xfrm>
                <a:off x="4313629" y="4048928"/>
                <a:ext cx="762000" cy="762000"/>
              </a:xfrm>
              <a:prstGeom prst="ellipse">
                <a:avLst/>
              </a:prstGeom>
              <a:solidFill>
                <a:srgbClr val="CCCCFF"/>
              </a:solidFill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4636" name="Oval 5"/>
              <p:cNvSpPr>
                <a:spLocks noChangeArrowheads="1"/>
              </p:cNvSpPr>
              <p:nvPr/>
            </p:nvSpPr>
            <p:spPr bwMode="auto">
              <a:xfrm>
                <a:off x="4315089" y="2982128"/>
                <a:ext cx="762000" cy="762000"/>
              </a:xfrm>
              <a:prstGeom prst="ellipse">
                <a:avLst/>
              </a:prstGeom>
              <a:solidFill>
                <a:srgbClr val="CCCCFF"/>
              </a:solidFill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4637" name="Oval 6"/>
              <p:cNvSpPr>
                <a:spLocks noChangeArrowheads="1"/>
              </p:cNvSpPr>
              <p:nvPr/>
            </p:nvSpPr>
            <p:spPr bwMode="auto">
              <a:xfrm>
                <a:off x="5243141" y="3500288"/>
                <a:ext cx="762000" cy="762000"/>
              </a:xfrm>
              <a:prstGeom prst="ellipse">
                <a:avLst/>
              </a:prstGeom>
              <a:solidFill>
                <a:srgbClr val="CCCCFF"/>
              </a:solidFill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4638" name="Oval 7"/>
              <p:cNvSpPr>
                <a:spLocks noChangeArrowheads="1"/>
              </p:cNvSpPr>
              <p:nvPr/>
            </p:nvSpPr>
            <p:spPr bwMode="auto">
              <a:xfrm>
                <a:off x="5284097" y="4500032"/>
                <a:ext cx="762000" cy="762000"/>
              </a:xfrm>
              <a:prstGeom prst="ellipse">
                <a:avLst/>
              </a:prstGeom>
              <a:solidFill>
                <a:srgbClr val="CCCCFF"/>
              </a:solidFill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4639" name="Oval 8"/>
              <p:cNvSpPr>
                <a:spLocks noChangeArrowheads="1"/>
              </p:cNvSpPr>
              <p:nvPr/>
            </p:nvSpPr>
            <p:spPr bwMode="auto">
              <a:xfrm>
                <a:off x="3363857" y="3445424"/>
                <a:ext cx="762000" cy="762000"/>
              </a:xfrm>
              <a:prstGeom prst="ellipse">
                <a:avLst/>
              </a:prstGeom>
              <a:solidFill>
                <a:srgbClr val="CCCCFF"/>
              </a:solidFill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4640" name="Oval 9"/>
              <p:cNvSpPr>
                <a:spLocks noChangeArrowheads="1"/>
              </p:cNvSpPr>
              <p:nvPr/>
            </p:nvSpPr>
            <p:spPr bwMode="auto">
              <a:xfrm>
                <a:off x="3255653" y="4429928"/>
                <a:ext cx="762000" cy="762000"/>
              </a:xfrm>
              <a:prstGeom prst="ellipse">
                <a:avLst/>
              </a:prstGeom>
              <a:solidFill>
                <a:srgbClr val="CCCCFF"/>
              </a:solidFill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4641" name="Oval 10"/>
              <p:cNvSpPr>
                <a:spLocks noChangeArrowheads="1"/>
              </p:cNvSpPr>
              <p:nvPr/>
            </p:nvSpPr>
            <p:spPr bwMode="auto">
              <a:xfrm>
                <a:off x="4034545" y="5100488"/>
                <a:ext cx="762000" cy="762000"/>
              </a:xfrm>
              <a:prstGeom prst="ellipse">
                <a:avLst/>
              </a:prstGeom>
              <a:solidFill>
                <a:srgbClr val="CCCCFF"/>
              </a:solidFill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642" name="Straight Arrow Connector 11"/>
              <p:cNvCxnSpPr>
                <a:cxnSpLocks noChangeShapeType="1"/>
              </p:cNvCxnSpPr>
              <p:nvPr/>
            </p:nvCxnSpPr>
            <p:spPr bwMode="auto">
              <a:xfrm flipV="1">
                <a:off x="4638177" y="3744128"/>
                <a:ext cx="0" cy="304800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4643" name="Straight Arrow Connector 12"/>
              <p:cNvCxnSpPr>
                <a:cxnSpLocks noChangeShapeType="1"/>
              </p:cNvCxnSpPr>
              <p:nvPr/>
            </p:nvCxnSpPr>
            <p:spPr bwMode="auto">
              <a:xfrm>
                <a:off x="4796545" y="3744128"/>
                <a:ext cx="0" cy="304800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4644" name="Straight Arrow Connector 13"/>
              <p:cNvCxnSpPr>
                <a:cxnSpLocks noChangeShapeType="1"/>
              </p:cNvCxnSpPr>
              <p:nvPr/>
            </p:nvCxnSpPr>
            <p:spPr bwMode="auto">
              <a:xfrm flipV="1">
                <a:off x="5005133" y="4044016"/>
                <a:ext cx="278964" cy="152400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4645" name="Straight Arrow Connector 14"/>
              <p:cNvCxnSpPr>
                <a:cxnSpLocks noChangeShapeType="1"/>
                <a:stCxn id="24637" idx="3"/>
              </p:cNvCxnSpPr>
              <p:nvPr/>
            </p:nvCxnSpPr>
            <p:spPr bwMode="auto">
              <a:xfrm flipH="1">
                <a:off x="5055369" y="4150696"/>
                <a:ext cx="299364" cy="187792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4646" name="Straight Arrow Connector 15"/>
              <p:cNvCxnSpPr>
                <a:cxnSpLocks noChangeShapeType="1"/>
              </p:cNvCxnSpPr>
              <p:nvPr/>
            </p:nvCxnSpPr>
            <p:spPr bwMode="auto">
              <a:xfrm flipV="1">
                <a:off x="4478887" y="4810928"/>
                <a:ext cx="126684" cy="289560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4647" name="Straight Arrow Connector 16"/>
              <p:cNvCxnSpPr>
                <a:cxnSpLocks noChangeShapeType="1"/>
              </p:cNvCxnSpPr>
              <p:nvPr/>
            </p:nvCxnSpPr>
            <p:spPr bwMode="auto">
              <a:xfrm flipH="1">
                <a:off x="4605571" y="4847504"/>
                <a:ext cx="126684" cy="289560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4648" name="Straight Arrow Connector 17"/>
              <p:cNvCxnSpPr>
                <a:cxnSpLocks noChangeShapeType="1"/>
              </p:cNvCxnSpPr>
              <p:nvPr/>
            </p:nvCxnSpPr>
            <p:spPr bwMode="auto">
              <a:xfrm>
                <a:off x="5039947" y="4574708"/>
                <a:ext cx="314786" cy="124628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4649" name="Straight Arrow Connector 18"/>
              <p:cNvCxnSpPr>
                <a:cxnSpLocks noChangeShapeType="1"/>
                <a:endCxn id="24635" idx="5"/>
              </p:cNvCxnSpPr>
              <p:nvPr/>
            </p:nvCxnSpPr>
            <p:spPr bwMode="auto">
              <a:xfrm flipH="1" flipV="1">
                <a:off x="4964037" y="4699336"/>
                <a:ext cx="279104" cy="111592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4650" name="Straight Arrow Connector 19"/>
              <p:cNvCxnSpPr>
                <a:cxnSpLocks noChangeShapeType="1"/>
                <a:endCxn id="24635" idx="1"/>
              </p:cNvCxnSpPr>
              <p:nvPr/>
            </p:nvCxnSpPr>
            <p:spPr bwMode="auto">
              <a:xfrm>
                <a:off x="4125857" y="3993472"/>
                <a:ext cx="299364" cy="167048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4651" name="Straight Arrow Connector 20"/>
              <p:cNvCxnSpPr>
                <a:cxnSpLocks noChangeShapeType="1"/>
                <a:endCxn id="24639" idx="5"/>
              </p:cNvCxnSpPr>
              <p:nvPr/>
            </p:nvCxnSpPr>
            <p:spPr bwMode="auto">
              <a:xfrm flipH="1" flipV="1">
                <a:off x="4014265" y="4095832"/>
                <a:ext cx="300824" cy="166456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4652" name="Straight Arrow Connector 21"/>
              <p:cNvCxnSpPr>
                <a:cxnSpLocks noChangeShapeType="1"/>
              </p:cNvCxnSpPr>
              <p:nvPr/>
            </p:nvCxnSpPr>
            <p:spPr bwMode="auto">
              <a:xfrm flipV="1">
                <a:off x="4014265" y="4500032"/>
                <a:ext cx="261274" cy="136990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4653" name="Straight Arrow Connector 22"/>
              <p:cNvCxnSpPr>
                <a:cxnSpLocks noChangeShapeType="1"/>
                <a:endCxn id="24640" idx="6"/>
              </p:cNvCxnSpPr>
              <p:nvPr/>
            </p:nvCxnSpPr>
            <p:spPr bwMode="auto">
              <a:xfrm flipH="1">
                <a:off x="4017653" y="4637022"/>
                <a:ext cx="297436" cy="173906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24654" name="TextBox 23"/>
              <p:cNvSpPr txBox="1">
                <a:spLocks noChangeArrowheads="1"/>
              </p:cNvSpPr>
              <p:nvPr/>
            </p:nvSpPr>
            <p:spPr bwMode="auto">
              <a:xfrm rot="-1620000">
                <a:off x="4755362" y="4954670"/>
                <a:ext cx="47801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800"/>
                  <a:t>…</a:t>
                </a:r>
              </a:p>
            </p:txBody>
          </p:sp>
        </p:grpSp>
        <p:grpSp>
          <p:nvGrpSpPr>
            <p:cNvPr id="24583" name="Group 24"/>
            <p:cNvGrpSpPr>
              <a:grpSpLocks/>
            </p:cNvGrpSpPr>
            <p:nvPr/>
          </p:nvGrpSpPr>
          <p:grpSpPr bwMode="auto">
            <a:xfrm>
              <a:off x="3239467" y="3833544"/>
              <a:ext cx="1932774" cy="1888509"/>
              <a:chOff x="3255653" y="2982128"/>
              <a:chExt cx="2790444" cy="2880360"/>
            </a:xfrm>
          </p:grpSpPr>
          <p:sp>
            <p:nvSpPr>
              <p:cNvPr id="24615" name="Oval 25"/>
              <p:cNvSpPr>
                <a:spLocks noChangeArrowheads="1"/>
              </p:cNvSpPr>
              <p:nvPr/>
            </p:nvSpPr>
            <p:spPr bwMode="auto">
              <a:xfrm>
                <a:off x="4313629" y="4048928"/>
                <a:ext cx="762000" cy="762000"/>
              </a:xfrm>
              <a:prstGeom prst="ellipse">
                <a:avLst/>
              </a:prstGeom>
              <a:solidFill>
                <a:srgbClr val="CCCCFF"/>
              </a:solidFill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4616" name="Oval 26"/>
              <p:cNvSpPr>
                <a:spLocks noChangeArrowheads="1"/>
              </p:cNvSpPr>
              <p:nvPr/>
            </p:nvSpPr>
            <p:spPr bwMode="auto">
              <a:xfrm>
                <a:off x="4315089" y="2982128"/>
                <a:ext cx="762000" cy="762000"/>
              </a:xfrm>
              <a:prstGeom prst="ellipse">
                <a:avLst/>
              </a:prstGeom>
              <a:solidFill>
                <a:srgbClr val="CCCCFF"/>
              </a:solidFill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4617" name="Oval 27"/>
              <p:cNvSpPr>
                <a:spLocks noChangeArrowheads="1"/>
              </p:cNvSpPr>
              <p:nvPr/>
            </p:nvSpPr>
            <p:spPr bwMode="auto">
              <a:xfrm>
                <a:off x="5243141" y="3500288"/>
                <a:ext cx="762000" cy="762000"/>
              </a:xfrm>
              <a:prstGeom prst="ellipse">
                <a:avLst/>
              </a:prstGeom>
              <a:solidFill>
                <a:srgbClr val="CCCCFF"/>
              </a:solidFill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4618" name="Oval 28"/>
              <p:cNvSpPr>
                <a:spLocks noChangeArrowheads="1"/>
              </p:cNvSpPr>
              <p:nvPr/>
            </p:nvSpPr>
            <p:spPr bwMode="auto">
              <a:xfrm>
                <a:off x="5284097" y="4500032"/>
                <a:ext cx="762000" cy="762000"/>
              </a:xfrm>
              <a:prstGeom prst="ellipse">
                <a:avLst/>
              </a:prstGeom>
              <a:solidFill>
                <a:srgbClr val="CCCCFF"/>
              </a:solidFill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4619" name="Oval 29"/>
              <p:cNvSpPr>
                <a:spLocks noChangeArrowheads="1"/>
              </p:cNvSpPr>
              <p:nvPr/>
            </p:nvSpPr>
            <p:spPr bwMode="auto">
              <a:xfrm>
                <a:off x="3363857" y="3445424"/>
                <a:ext cx="762000" cy="762000"/>
              </a:xfrm>
              <a:prstGeom prst="ellipse">
                <a:avLst/>
              </a:prstGeom>
              <a:solidFill>
                <a:srgbClr val="CCCCFF"/>
              </a:solidFill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4620" name="Oval 30"/>
              <p:cNvSpPr>
                <a:spLocks noChangeArrowheads="1"/>
              </p:cNvSpPr>
              <p:nvPr/>
            </p:nvSpPr>
            <p:spPr bwMode="auto">
              <a:xfrm>
                <a:off x="3255653" y="4429928"/>
                <a:ext cx="762000" cy="762000"/>
              </a:xfrm>
              <a:prstGeom prst="ellipse">
                <a:avLst/>
              </a:prstGeom>
              <a:solidFill>
                <a:srgbClr val="CCCCFF"/>
              </a:solidFill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4621" name="Oval 31"/>
              <p:cNvSpPr>
                <a:spLocks noChangeArrowheads="1"/>
              </p:cNvSpPr>
              <p:nvPr/>
            </p:nvSpPr>
            <p:spPr bwMode="auto">
              <a:xfrm>
                <a:off x="4034545" y="5100488"/>
                <a:ext cx="762000" cy="762000"/>
              </a:xfrm>
              <a:prstGeom prst="ellipse">
                <a:avLst/>
              </a:prstGeom>
              <a:solidFill>
                <a:srgbClr val="CCCCFF"/>
              </a:solidFill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622" name="Straight Arrow Connector 32"/>
              <p:cNvCxnSpPr>
                <a:cxnSpLocks noChangeShapeType="1"/>
              </p:cNvCxnSpPr>
              <p:nvPr/>
            </p:nvCxnSpPr>
            <p:spPr bwMode="auto">
              <a:xfrm flipV="1">
                <a:off x="4638177" y="3744128"/>
                <a:ext cx="0" cy="304800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4623" name="Straight Arrow Connector 33"/>
              <p:cNvCxnSpPr>
                <a:cxnSpLocks noChangeShapeType="1"/>
              </p:cNvCxnSpPr>
              <p:nvPr/>
            </p:nvCxnSpPr>
            <p:spPr bwMode="auto">
              <a:xfrm>
                <a:off x="4796545" y="3744128"/>
                <a:ext cx="0" cy="304800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4624" name="Straight Arrow Connector 34"/>
              <p:cNvCxnSpPr>
                <a:cxnSpLocks noChangeShapeType="1"/>
              </p:cNvCxnSpPr>
              <p:nvPr/>
            </p:nvCxnSpPr>
            <p:spPr bwMode="auto">
              <a:xfrm flipV="1">
                <a:off x="5005133" y="4044016"/>
                <a:ext cx="278964" cy="152400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4625" name="Straight Arrow Connector 35"/>
              <p:cNvCxnSpPr>
                <a:cxnSpLocks noChangeShapeType="1"/>
                <a:stCxn id="24617" idx="3"/>
              </p:cNvCxnSpPr>
              <p:nvPr/>
            </p:nvCxnSpPr>
            <p:spPr bwMode="auto">
              <a:xfrm flipH="1">
                <a:off x="5055369" y="4150696"/>
                <a:ext cx="299364" cy="187792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4626" name="Straight Arrow Connector 36"/>
              <p:cNvCxnSpPr>
                <a:cxnSpLocks noChangeShapeType="1"/>
              </p:cNvCxnSpPr>
              <p:nvPr/>
            </p:nvCxnSpPr>
            <p:spPr bwMode="auto">
              <a:xfrm flipV="1">
                <a:off x="4478887" y="4810928"/>
                <a:ext cx="126684" cy="289560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4627" name="Straight Arrow Connector 37"/>
              <p:cNvCxnSpPr>
                <a:cxnSpLocks noChangeShapeType="1"/>
              </p:cNvCxnSpPr>
              <p:nvPr/>
            </p:nvCxnSpPr>
            <p:spPr bwMode="auto">
              <a:xfrm flipH="1">
                <a:off x="4605571" y="4847504"/>
                <a:ext cx="126684" cy="289560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4628" name="Straight Arrow Connector 38"/>
              <p:cNvCxnSpPr>
                <a:cxnSpLocks noChangeShapeType="1"/>
              </p:cNvCxnSpPr>
              <p:nvPr/>
            </p:nvCxnSpPr>
            <p:spPr bwMode="auto">
              <a:xfrm>
                <a:off x="5039947" y="4574708"/>
                <a:ext cx="314786" cy="124628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4629" name="Straight Arrow Connector 39"/>
              <p:cNvCxnSpPr>
                <a:cxnSpLocks noChangeShapeType="1"/>
                <a:endCxn id="24615" idx="5"/>
              </p:cNvCxnSpPr>
              <p:nvPr/>
            </p:nvCxnSpPr>
            <p:spPr bwMode="auto">
              <a:xfrm flipH="1" flipV="1">
                <a:off x="4964037" y="4699336"/>
                <a:ext cx="279104" cy="111592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4630" name="Straight Arrow Connector 40"/>
              <p:cNvCxnSpPr>
                <a:cxnSpLocks noChangeShapeType="1"/>
                <a:endCxn id="24615" idx="1"/>
              </p:cNvCxnSpPr>
              <p:nvPr/>
            </p:nvCxnSpPr>
            <p:spPr bwMode="auto">
              <a:xfrm>
                <a:off x="4125857" y="3993472"/>
                <a:ext cx="299364" cy="167048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4631" name="Straight Arrow Connector 41"/>
              <p:cNvCxnSpPr>
                <a:cxnSpLocks noChangeShapeType="1"/>
                <a:endCxn id="24619" idx="5"/>
              </p:cNvCxnSpPr>
              <p:nvPr/>
            </p:nvCxnSpPr>
            <p:spPr bwMode="auto">
              <a:xfrm flipH="1" flipV="1">
                <a:off x="4014265" y="4095832"/>
                <a:ext cx="300824" cy="166456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4632" name="Straight Arrow Connector 42"/>
              <p:cNvCxnSpPr>
                <a:cxnSpLocks noChangeShapeType="1"/>
              </p:cNvCxnSpPr>
              <p:nvPr/>
            </p:nvCxnSpPr>
            <p:spPr bwMode="auto">
              <a:xfrm flipV="1">
                <a:off x="4014265" y="4500032"/>
                <a:ext cx="261274" cy="136990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4633" name="Straight Arrow Connector 43"/>
              <p:cNvCxnSpPr>
                <a:cxnSpLocks noChangeShapeType="1"/>
                <a:endCxn id="24620" idx="6"/>
              </p:cNvCxnSpPr>
              <p:nvPr/>
            </p:nvCxnSpPr>
            <p:spPr bwMode="auto">
              <a:xfrm flipH="1">
                <a:off x="4017653" y="4637022"/>
                <a:ext cx="297436" cy="173906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24634" name="TextBox 44"/>
              <p:cNvSpPr txBox="1">
                <a:spLocks noChangeArrowheads="1"/>
              </p:cNvSpPr>
              <p:nvPr/>
            </p:nvSpPr>
            <p:spPr bwMode="auto">
              <a:xfrm rot="-1620000">
                <a:off x="4755362" y="4954670"/>
                <a:ext cx="47801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800"/>
                  <a:t>…</a:t>
                </a:r>
              </a:p>
            </p:txBody>
          </p:sp>
        </p:grpSp>
        <p:grpSp>
          <p:nvGrpSpPr>
            <p:cNvPr id="24584" name="Group 45"/>
            <p:cNvGrpSpPr>
              <a:grpSpLocks/>
            </p:cNvGrpSpPr>
            <p:nvPr/>
          </p:nvGrpSpPr>
          <p:grpSpPr bwMode="auto">
            <a:xfrm>
              <a:off x="5757964" y="3766744"/>
              <a:ext cx="1932774" cy="1888509"/>
              <a:chOff x="3255653" y="2982128"/>
              <a:chExt cx="2790444" cy="2880360"/>
            </a:xfrm>
          </p:grpSpPr>
          <p:sp>
            <p:nvSpPr>
              <p:cNvPr id="24595" name="Oval 46"/>
              <p:cNvSpPr>
                <a:spLocks noChangeArrowheads="1"/>
              </p:cNvSpPr>
              <p:nvPr/>
            </p:nvSpPr>
            <p:spPr bwMode="auto">
              <a:xfrm>
                <a:off x="4313629" y="4048928"/>
                <a:ext cx="762000" cy="762000"/>
              </a:xfrm>
              <a:prstGeom prst="ellipse">
                <a:avLst/>
              </a:prstGeom>
              <a:solidFill>
                <a:srgbClr val="CCCCFF"/>
              </a:solidFill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4596" name="Oval 47"/>
              <p:cNvSpPr>
                <a:spLocks noChangeArrowheads="1"/>
              </p:cNvSpPr>
              <p:nvPr/>
            </p:nvSpPr>
            <p:spPr bwMode="auto">
              <a:xfrm>
                <a:off x="4315089" y="2982128"/>
                <a:ext cx="762000" cy="762000"/>
              </a:xfrm>
              <a:prstGeom prst="ellipse">
                <a:avLst/>
              </a:prstGeom>
              <a:solidFill>
                <a:srgbClr val="CCCCFF"/>
              </a:solidFill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4597" name="Oval 48"/>
              <p:cNvSpPr>
                <a:spLocks noChangeArrowheads="1"/>
              </p:cNvSpPr>
              <p:nvPr/>
            </p:nvSpPr>
            <p:spPr bwMode="auto">
              <a:xfrm>
                <a:off x="5243141" y="3500288"/>
                <a:ext cx="762000" cy="762000"/>
              </a:xfrm>
              <a:prstGeom prst="ellipse">
                <a:avLst/>
              </a:prstGeom>
              <a:solidFill>
                <a:srgbClr val="CCCCFF"/>
              </a:solidFill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4598" name="Oval 49"/>
              <p:cNvSpPr>
                <a:spLocks noChangeArrowheads="1"/>
              </p:cNvSpPr>
              <p:nvPr/>
            </p:nvSpPr>
            <p:spPr bwMode="auto">
              <a:xfrm>
                <a:off x="5284097" y="4500032"/>
                <a:ext cx="762000" cy="762000"/>
              </a:xfrm>
              <a:prstGeom prst="ellipse">
                <a:avLst/>
              </a:prstGeom>
              <a:solidFill>
                <a:srgbClr val="CCCCFF"/>
              </a:solidFill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4599" name="Oval 50"/>
              <p:cNvSpPr>
                <a:spLocks noChangeArrowheads="1"/>
              </p:cNvSpPr>
              <p:nvPr/>
            </p:nvSpPr>
            <p:spPr bwMode="auto">
              <a:xfrm>
                <a:off x="3363857" y="3445424"/>
                <a:ext cx="762000" cy="762000"/>
              </a:xfrm>
              <a:prstGeom prst="ellipse">
                <a:avLst/>
              </a:prstGeom>
              <a:solidFill>
                <a:srgbClr val="CCCCFF"/>
              </a:solidFill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4600" name="Oval 51"/>
              <p:cNvSpPr>
                <a:spLocks noChangeArrowheads="1"/>
              </p:cNvSpPr>
              <p:nvPr/>
            </p:nvSpPr>
            <p:spPr bwMode="auto">
              <a:xfrm>
                <a:off x="3255653" y="4429928"/>
                <a:ext cx="762000" cy="762000"/>
              </a:xfrm>
              <a:prstGeom prst="ellipse">
                <a:avLst/>
              </a:prstGeom>
              <a:solidFill>
                <a:srgbClr val="CCCCFF"/>
              </a:solidFill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4601" name="Oval 52"/>
              <p:cNvSpPr>
                <a:spLocks noChangeArrowheads="1"/>
              </p:cNvSpPr>
              <p:nvPr/>
            </p:nvSpPr>
            <p:spPr bwMode="auto">
              <a:xfrm>
                <a:off x="4034545" y="5100488"/>
                <a:ext cx="762000" cy="762000"/>
              </a:xfrm>
              <a:prstGeom prst="ellipse">
                <a:avLst/>
              </a:prstGeom>
              <a:solidFill>
                <a:srgbClr val="CCCCFF"/>
              </a:solidFill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602" name="Straight Arrow Connector 53"/>
              <p:cNvCxnSpPr>
                <a:cxnSpLocks noChangeShapeType="1"/>
              </p:cNvCxnSpPr>
              <p:nvPr/>
            </p:nvCxnSpPr>
            <p:spPr bwMode="auto">
              <a:xfrm flipV="1">
                <a:off x="4638177" y="3744128"/>
                <a:ext cx="0" cy="304800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4603" name="Straight Arrow Connector 54"/>
              <p:cNvCxnSpPr>
                <a:cxnSpLocks noChangeShapeType="1"/>
              </p:cNvCxnSpPr>
              <p:nvPr/>
            </p:nvCxnSpPr>
            <p:spPr bwMode="auto">
              <a:xfrm>
                <a:off x="4796545" y="3744128"/>
                <a:ext cx="0" cy="304800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4604" name="Straight Arrow Connector 55"/>
              <p:cNvCxnSpPr>
                <a:cxnSpLocks noChangeShapeType="1"/>
              </p:cNvCxnSpPr>
              <p:nvPr/>
            </p:nvCxnSpPr>
            <p:spPr bwMode="auto">
              <a:xfrm flipV="1">
                <a:off x="5005133" y="4044016"/>
                <a:ext cx="278964" cy="152400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4605" name="Straight Arrow Connector 56"/>
              <p:cNvCxnSpPr>
                <a:cxnSpLocks noChangeShapeType="1"/>
                <a:stCxn id="24597" idx="3"/>
              </p:cNvCxnSpPr>
              <p:nvPr/>
            </p:nvCxnSpPr>
            <p:spPr bwMode="auto">
              <a:xfrm flipH="1">
                <a:off x="5055369" y="4150696"/>
                <a:ext cx="299364" cy="187792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4606" name="Straight Arrow Connector 57"/>
              <p:cNvCxnSpPr>
                <a:cxnSpLocks noChangeShapeType="1"/>
              </p:cNvCxnSpPr>
              <p:nvPr/>
            </p:nvCxnSpPr>
            <p:spPr bwMode="auto">
              <a:xfrm flipV="1">
                <a:off x="4478887" y="4810928"/>
                <a:ext cx="126684" cy="289560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4607" name="Straight Arrow Connector 58"/>
              <p:cNvCxnSpPr>
                <a:cxnSpLocks noChangeShapeType="1"/>
              </p:cNvCxnSpPr>
              <p:nvPr/>
            </p:nvCxnSpPr>
            <p:spPr bwMode="auto">
              <a:xfrm flipH="1">
                <a:off x="4605571" y="4847504"/>
                <a:ext cx="126684" cy="289560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4608" name="Straight Arrow Connector 59"/>
              <p:cNvCxnSpPr>
                <a:cxnSpLocks noChangeShapeType="1"/>
              </p:cNvCxnSpPr>
              <p:nvPr/>
            </p:nvCxnSpPr>
            <p:spPr bwMode="auto">
              <a:xfrm>
                <a:off x="5039947" y="4574708"/>
                <a:ext cx="314786" cy="124628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4609" name="Straight Arrow Connector 60"/>
              <p:cNvCxnSpPr>
                <a:cxnSpLocks noChangeShapeType="1"/>
                <a:endCxn id="24595" idx="5"/>
              </p:cNvCxnSpPr>
              <p:nvPr/>
            </p:nvCxnSpPr>
            <p:spPr bwMode="auto">
              <a:xfrm flipH="1" flipV="1">
                <a:off x="4964037" y="4699336"/>
                <a:ext cx="279104" cy="111592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4610" name="Straight Arrow Connector 61"/>
              <p:cNvCxnSpPr>
                <a:cxnSpLocks noChangeShapeType="1"/>
                <a:endCxn id="24595" idx="1"/>
              </p:cNvCxnSpPr>
              <p:nvPr/>
            </p:nvCxnSpPr>
            <p:spPr bwMode="auto">
              <a:xfrm>
                <a:off x="4125857" y="3993472"/>
                <a:ext cx="299364" cy="167048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4611" name="Straight Arrow Connector 62"/>
              <p:cNvCxnSpPr>
                <a:cxnSpLocks noChangeShapeType="1"/>
                <a:endCxn id="24599" idx="5"/>
              </p:cNvCxnSpPr>
              <p:nvPr/>
            </p:nvCxnSpPr>
            <p:spPr bwMode="auto">
              <a:xfrm flipH="1" flipV="1">
                <a:off x="4014265" y="4095832"/>
                <a:ext cx="300824" cy="166456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4612" name="Straight Arrow Connector 63"/>
              <p:cNvCxnSpPr>
                <a:cxnSpLocks noChangeShapeType="1"/>
              </p:cNvCxnSpPr>
              <p:nvPr/>
            </p:nvCxnSpPr>
            <p:spPr bwMode="auto">
              <a:xfrm flipV="1">
                <a:off x="4014265" y="4500032"/>
                <a:ext cx="261274" cy="136990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4613" name="Straight Arrow Connector 64"/>
              <p:cNvCxnSpPr>
                <a:cxnSpLocks noChangeShapeType="1"/>
                <a:endCxn id="24600" idx="6"/>
              </p:cNvCxnSpPr>
              <p:nvPr/>
            </p:nvCxnSpPr>
            <p:spPr bwMode="auto">
              <a:xfrm flipH="1">
                <a:off x="4017653" y="4637022"/>
                <a:ext cx="297436" cy="173906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24614" name="TextBox 65"/>
              <p:cNvSpPr txBox="1">
                <a:spLocks noChangeArrowheads="1"/>
              </p:cNvSpPr>
              <p:nvPr/>
            </p:nvSpPr>
            <p:spPr bwMode="auto">
              <a:xfrm rot="-1620000">
                <a:off x="4755362" y="4954670"/>
                <a:ext cx="47801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800"/>
                  <a:t>…</a:t>
                </a:r>
              </a:p>
            </p:txBody>
          </p:sp>
        </p:grpSp>
        <p:sp>
          <p:nvSpPr>
            <p:cNvPr id="24585" name="Oval 66"/>
            <p:cNvSpPr>
              <a:spLocks noChangeArrowheads="1"/>
            </p:cNvSpPr>
            <p:nvPr/>
          </p:nvSpPr>
          <p:spPr bwMode="auto">
            <a:xfrm>
              <a:off x="8029264" y="4457198"/>
              <a:ext cx="527792" cy="499606"/>
            </a:xfrm>
            <a:prstGeom prst="ellipse">
              <a:avLst/>
            </a:prstGeom>
            <a:solidFill>
              <a:srgbClr val="CCCCFF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4586" name="Oval 67"/>
            <p:cNvSpPr>
              <a:spLocks noChangeArrowheads="1"/>
            </p:cNvSpPr>
            <p:nvPr/>
          </p:nvSpPr>
          <p:spPr bwMode="auto">
            <a:xfrm>
              <a:off x="2009728" y="4491671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4587" name="Oval 68"/>
            <p:cNvSpPr>
              <a:spLocks noChangeArrowheads="1"/>
            </p:cNvSpPr>
            <p:nvPr/>
          </p:nvSpPr>
          <p:spPr bwMode="auto">
            <a:xfrm>
              <a:off x="4160971" y="4514116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4588" name="Oval 69"/>
            <p:cNvSpPr>
              <a:spLocks noChangeArrowheads="1"/>
            </p:cNvSpPr>
            <p:nvPr/>
          </p:nvSpPr>
          <p:spPr bwMode="auto">
            <a:xfrm>
              <a:off x="6675981" y="4443226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4589" name="Oval 70"/>
            <p:cNvSpPr>
              <a:spLocks noChangeArrowheads="1"/>
            </p:cNvSpPr>
            <p:nvPr/>
          </p:nvSpPr>
          <p:spPr bwMode="auto">
            <a:xfrm>
              <a:off x="8241987" y="4435015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4590" name="Freeform 71"/>
            <p:cNvSpPr>
              <a:spLocks/>
            </p:cNvSpPr>
            <p:nvPr/>
          </p:nvSpPr>
          <p:spPr bwMode="auto">
            <a:xfrm>
              <a:off x="1086475" y="3516090"/>
              <a:ext cx="7706796" cy="1040452"/>
            </a:xfrm>
            <a:custGeom>
              <a:avLst/>
              <a:gdLst>
                <a:gd name="T0" fmla="*/ 7181891 w 7747021"/>
                <a:gd name="T1" fmla="*/ 963178 h 1040452"/>
                <a:gd name="T2" fmla="*/ 7028147 w 7747021"/>
                <a:gd name="T3" fmla="*/ 87415 h 1040452"/>
                <a:gd name="T4" fmla="*/ 519650 w 7747021"/>
                <a:gd name="T5" fmla="*/ 138931 h 1040452"/>
                <a:gd name="T6" fmla="*/ 878385 w 7747021"/>
                <a:gd name="T7" fmla="*/ 1040452 h 104045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747021" h="1040452">
                  <a:moveTo>
                    <a:pt x="7219376" y="963178"/>
                  </a:moveTo>
                  <a:cubicBezTo>
                    <a:pt x="7700187" y="593983"/>
                    <a:pt x="8180999" y="224789"/>
                    <a:pt x="7064830" y="87415"/>
                  </a:cubicBezTo>
                  <a:cubicBezTo>
                    <a:pt x="5948661" y="-49959"/>
                    <a:pt x="1552672" y="-19908"/>
                    <a:pt x="522362" y="138931"/>
                  </a:cubicBezTo>
                  <a:cubicBezTo>
                    <a:pt x="-507948" y="297770"/>
                    <a:pt x="187511" y="669111"/>
                    <a:pt x="882970" y="1040452"/>
                  </a:cubicBez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1" name="Freeform 72"/>
            <p:cNvSpPr>
              <a:spLocks/>
            </p:cNvSpPr>
            <p:nvPr/>
          </p:nvSpPr>
          <p:spPr bwMode="auto">
            <a:xfrm>
              <a:off x="2083168" y="3911942"/>
              <a:ext cx="2135180" cy="678078"/>
            </a:xfrm>
            <a:custGeom>
              <a:avLst/>
              <a:gdLst>
                <a:gd name="T0" fmla="*/ 0 w 2193174"/>
                <a:gd name="T1" fmla="*/ 592195 h 725079"/>
                <a:gd name="T2" fmla="*/ 602754 w 2193174"/>
                <a:gd name="T3" fmla="*/ 111186 h 725079"/>
                <a:gd name="T4" fmla="*/ 1474428 w 2193174"/>
                <a:gd name="T5" fmla="*/ 39926 h 725079"/>
                <a:gd name="T6" fmla="*/ 2077181 w 2193174"/>
                <a:gd name="T7" fmla="*/ 623371 h 725079"/>
                <a:gd name="T8" fmla="*/ 2077181 w 2193174"/>
                <a:gd name="T9" fmla="*/ 618918 h 7250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93174" h="725079">
                  <a:moveTo>
                    <a:pt x="0" y="633243"/>
                  </a:moveTo>
                  <a:cubicBezTo>
                    <a:pt x="183356" y="425280"/>
                    <a:pt x="366712" y="217318"/>
                    <a:pt x="619125" y="118893"/>
                  </a:cubicBezTo>
                  <a:cubicBezTo>
                    <a:pt x="871538" y="20468"/>
                    <a:pt x="1262063" y="-48588"/>
                    <a:pt x="1514475" y="42693"/>
                  </a:cubicBezTo>
                  <a:cubicBezTo>
                    <a:pt x="1766887" y="133974"/>
                    <a:pt x="2030413" y="563393"/>
                    <a:pt x="2133600" y="666580"/>
                  </a:cubicBezTo>
                  <a:cubicBezTo>
                    <a:pt x="2236787" y="769767"/>
                    <a:pt x="2185193" y="715792"/>
                    <a:pt x="2133600" y="661818"/>
                  </a:cubicBez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2" name="Freeform 73"/>
            <p:cNvSpPr>
              <a:spLocks/>
            </p:cNvSpPr>
            <p:nvPr/>
          </p:nvSpPr>
          <p:spPr bwMode="auto">
            <a:xfrm>
              <a:off x="4215246" y="3911943"/>
              <a:ext cx="2476500" cy="660958"/>
            </a:xfrm>
            <a:custGeom>
              <a:avLst/>
              <a:gdLst>
                <a:gd name="T0" fmla="*/ 0 w 2476500"/>
                <a:gd name="T1" fmla="*/ 660958 h 603285"/>
                <a:gd name="T2" fmla="*/ 733425 w 2476500"/>
                <a:gd name="T3" fmla="*/ 118308 h 603285"/>
                <a:gd name="T4" fmla="*/ 1957387 w 2476500"/>
                <a:gd name="T5" fmla="*/ 34824 h 603285"/>
                <a:gd name="T6" fmla="*/ 2476500 w 2476500"/>
                <a:gd name="T7" fmla="*/ 567038 h 603285"/>
                <a:gd name="T8" fmla="*/ 2476500 w 2476500"/>
                <a:gd name="T9" fmla="*/ 567038 h 603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76500" h="603285">
                  <a:moveTo>
                    <a:pt x="0" y="603285"/>
                  </a:moveTo>
                  <a:cubicBezTo>
                    <a:pt x="203597" y="403260"/>
                    <a:pt x="407194" y="203235"/>
                    <a:pt x="733425" y="107985"/>
                  </a:cubicBezTo>
                  <a:cubicBezTo>
                    <a:pt x="1059656" y="12735"/>
                    <a:pt x="1666874" y="-36478"/>
                    <a:pt x="1957387" y="31785"/>
                  </a:cubicBezTo>
                  <a:cubicBezTo>
                    <a:pt x="2247900" y="100048"/>
                    <a:pt x="2476500" y="517560"/>
                    <a:pt x="2476500" y="517560"/>
                  </a:cubicBez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3" name="Freeform 74"/>
            <p:cNvSpPr>
              <a:spLocks/>
            </p:cNvSpPr>
            <p:nvPr/>
          </p:nvSpPr>
          <p:spPr bwMode="auto">
            <a:xfrm>
              <a:off x="6720321" y="4016546"/>
              <a:ext cx="1559766" cy="461103"/>
            </a:xfrm>
            <a:custGeom>
              <a:avLst/>
              <a:gdLst>
                <a:gd name="T0" fmla="*/ 0 w 1514475"/>
                <a:gd name="T1" fmla="*/ 452510 h 511142"/>
                <a:gd name="T2" fmla="*/ 578781 w 1514475"/>
                <a:gd name="T3" fmla="*/ 52957 h 511142"/>
                <a:gd name="T4" fmla="*/ 1299804 w 1514475"/>
                <a:gd name="T5" fmla="*/ 48661 h 511142"/>
                <a:gd name="T6" fmla="*/ 1559766 w 1514475"/>
                <a:gd name="T7" fmla="*/ 461103 h 51114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14475" h="511142">
                  <a:moveTo>
                    <a:pt x="0" y="501617"/>
                  </a:moveTo>
                  <a:cubicBezTo>
                    <a:pt x="175815" y="317466"/>
                    <a:pt x="351631" y="133316"/>
                    <a:pt x="561975" y="58704"/>
                  </a:cubicBezTo>
                  <a:cubicBezTo>
                    <a:pt x="772319" y="-15908"/>
                    <a:pt x="1103312" y="-21464"/>
                    <a:pt x="1262062" y="53942"/>
                  </a:cubicBezTo>
                  <a:cubicBezTo>
                    <a:pt x="1420812" y="129348"/>
                    <a:pt x="1467643" y="320245"/>
                    <a:pt x="1514475" y="511142"/>
                  </a:cubicBez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4" name="TextBox 75"/>
            <p:cNvSpPr txBox="1">
              <a:spLocks noChangeArrowheads="1"/>
            </p:cNvSpPr>
            <p:nvPr/>
          </p:nvSpPr>
          <p:spPr bwMode="auto">
            <a:xfrm>
              <a:off x="5236667" y="4236044"/>
              <a:ext cx="521297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200"/>
                <a:t>…</a:t>
              </a:r>
            </a:p>
          </p:txBody>
        </p:sp>
      </p:grpSp>
      <p:sp>
        <p:nvSpPr>
          <p:cNvPr id="77" name="Rectangle 76"/>
          <p:cNvSpPr/>
          <p:nvPr/>
        </p:nvSpPr>
        <p:spPr>
          <a:xfrm>
            <a:off x="1979612" y="5181600"/>
            <a:ext cx="5456237" cy="869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</a:rPr>
              <a:t>#Gates to add: </a:t>
            </a:r>
            <a:r>
              <a:rPr lang="en-US" sz="2400" dirty="0">
                <a:latin typeface="+mn-lt"/>
              </a:rPr>
              <a:t>O(nk</a:t>
            </a:r>
            <a:r>
              <a:rPr lang="en-US" sz="2400" baseline="30000" dirty="0">
                <a:latin typeface="+mn-lt"/>
              </a:rPr>
              <a:t>2</a:t>
            </a:r>
            <a:r>
              <a:rPr lang="en-US" sz="2400" dirty="0">
                <a:latin typeface="+mn-lt"/>
              </a:rPr>
              <a:t>) + one time step</a:t>
            </a:r>
          </a:p>
          <a:p>
            <a:pPr>
              <a:spcAft>
                <a:spcPts val="300"/>
              </a:spcAft>
              <a:defRPr/>
            </a:pPr>
            <a:r>
              <a:rPr lang="en-US" sz="2400" dirty="0" smtClean="0">
                <a:latin typeface="+mn-lt"/>
              </a:rPr>
              <a:t>&lt; 2nk </a:t>
            </a:r>
            <a:r>
              <a:rPr lang="en-US" sz="2400" dirty="0">
                <a:latin typeface="+mn-lt"/>
              </a:rPr>
              <a:t>ANDs, &lt; nk</a:t>
            </a:r>
            <a:r>
              <a:rPr lang="en-US" sz="2400" baseline="30000" dirty="0">
                <a:latin typeface="+mn-lt"/>
              </a:rPr>
              <a:t>2</a:t>
            </a:r>
            <a:r>
              <a:rPr lang="en-US" sz="2400" dirty="0">
                <a:latin typeface="+mn-lt"/>
              </a:rPr>
              <a:t> ORs, &lt; </a:t>
            </a:r>
            <a:r>
              <a:rPr lang="en-US" sz="2400" dirty="0" smtClean="0">
                <a:latin typeface="+mn-lt"/>
              </a:rPr>
              <a:t>2nk </a:t>
            </a:r>
            <a:r>
              <a:rPr lang="en-US" sz="2400" dirty="0">
                <a:latin typeface="+mn-lt"/>
              </a:rPr>
              <a:t>XORs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presented a method for generating single-cycle mappings of type </a:t>
            </a:r>
            <a:r>
              <a:rPr lang="sv-SE" dirty="0" smtClean="0"/>
              <a:t>{0,1}</a:t>
            </a:r>
            <a:r>
              <a:rPr lang="sv-SE" baseline="30000" dirty="0" smtClean="0"/>
              <a:t>n</a:t>
            </a:r>
            <a:r>
              <a:rPr lang="en-US" baseline="30000" dirty="0" smtClean="0"/>
              <a:t>×k</a:t>
            </a:r>
            <a:r>
              <a:rPr lang="sv-SE" baseline="30000" dirty="0" smtClean="0"/>
              <a:t>  </a:t>
            </a:r>
            <a:r>
              <a:rPr lang="sv-SE" dirty="0" smtClean="0">
                <a:sym typeface="Symbol" pitchFamily="18" charset="2"/>
              </a:rPr>
              <a:t></a:t>
            </a:r>
            <a:r>
              <a:rPr lang="sv-SE" dirty="0" smtClean="0"/>
              <a:t> {0,1}</a:t>
            </a:r>
            <a:r>
              <a:rPr lang="sv-SE" baseline="30000" dirty="0" smtClean="0"/>
              <a:t>n</a:t>
            </a:r>
            <a:r>
              <a:rPr lang="en-US" baseline="30000" dirty="0" smtClean="0"/>
              <a:t>×k</a:t>
            </a:r>
            <a:r>
              <a:rPr lang="sv-SE" baseline="30000" dirty="0" smtClean="0"/>
              <a:t>  </a:t>
            </a:r>
            <a:r>
              <a:rPr lang="en-US" dirty="0" smtClean="0"/>
              <a:t>using k NLFSRs of equal size n</a:t>
            </a:r>
          </a:p>
          <a:p>
            <a:r>
              <a:rPr lang="en-US" dirty="0" smtClean="0"/>
              <a:t>An logic block of size O(nk</a:t>
            </a:r>
            <a:r>
              <a:rPr lang="en-US" baseline="30000" dirty="0" smtClean="0"/>
              <a:t>2</a:t>
            </a:r>
            <a:r>
              <a:rPr lang="en-US" dirty="0" smtClean="0"/>
              <a:t>) and an extra time step are required</a:t>
            </a:r>
          </a:p>
          <a:p>
            <a:r>
              <a:rPr lang="en-US" dirty="0" smtClean="0"/>
              <a:t>Future work involves security analysis of the presented method</a:t>
            </a:r>
          </a:p>
          <a:p>
            <a:endParaRPr lang="en-US" dirty="0" smtClean="0"/>
          </a:p>
        </p:txBody>
      </p:sp>
      <p:sp>
        <p:nvSpPr>
          <p:cNvPr id="2560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addressed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/>
              <a:t>Contribution of the paper</a:t>
            </a:r>
          </a:p>
          <a:p>
            <a:r>
              <a:rPr lang="en-US" dirty="0" smtClean="0"/>
              <a:t>Construction method</a:t>
            </a:r>
          </a:p>
          <a:p>
            <a:r>
              <a:rPr lang="en-US" dirty="0" smtClean="0"/>
              <a:t>Conclusion and future work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566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2950" y="1524000"/>
            <a:ext cx="8475663" cy="4572000"/>
          </a:xfrm>
        </p:spPr>
        <p:txBody>
          <a:bodyPr/>
          <a:lstStyle/>
          <a:p>
            <a:r>
              <a:rPr lang="en-US" dirty="0" smtClean="0"/>
              <a:t>How to efficiently generate n-</a:t>
            </a:r>
            <a:r>
              <a:rPr lang="en-US" dirty="0" err="1" smtClean="0"/>
              <a:t>variate</a:t>
            </a:r>
            <a:r>
              <a:rPr lang="en-US" dirty="0" smtClean="0"/>
              <a:t> mappings of type </a:t>
            </a:r>
            <a:r>
              <a:rPr lang="sv-SE" dirty="0" smtClean="0"/>
              <a:t>{0,1}</a:t>
            </a:r>
            <a:r>
              <a:rPr lang="sv-SE" baseline="30000" dirty="0" smtClean="0"/>
              <a:t>n  </a:t>
            </a:r>
            <a:r>
              <a:rPr lang="sv-SE" dirty="0">
                <a:sym typeface="Symbol" pitchFamily="18" charset="2"/>
              </a:rPr>
              <a:t></a:t>
            </a:r>
            <a:r>
              <a:rPr lang="sv-SE" dirty="0"/>
              <a:t> {</a:t>
            </a:r>
            <a:r>
              <a:rPr lang="sv-SE" dirty="0" smtClean="0"/>
              <a:t>0,1}</a:t>
            </a:r>
            <a:r>
              <a:rPr lang="sv-SE" baseline="30000" dirty="0" smtClean="0"/>
              <a:t>n  </a:t>
            </a:r>
            <a:r>
              <a:rPr lang="en-US" dirty="0" smtClean="0"/>
              <a:t>whose state transition graphs have </a:t>
            </a:r>
            <a:r>
              <a:rPr lang="en-US" dirty="0" smtClean="0">
                <a:solidFill>
                  <a:srgbClr val="FF0000"/>
                </a:solidFill>
              </a:rPr>
              <a:t>single cycles </a:t>
            </a:r>
            <a:r>
              <a:rPr lang="en-US" dirty="0" smtClean="0"/>
              <a:t>of the maximum possible length 2</a:t>
            </a:r>
            <a:r>
              <a:rPr lang="en-US" baseline="30000" dirty="0" smtClean="0"/>
              <a:t>n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endParaRPr lang="en-GB" sz="2400" dirty="0" smtClean="0"/>
          </a:p>
          <a:p>
            <a:endParaRPr lang="sv-SE" dirty="0" smtClean="0"/>
          </a:p>
        </p:txBody>
      </p:sp>
      <p:sp>
        <p:nvSpPr>
          <p:cNvPr id="409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Problem addressed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5765487" y="3315809"/>
            <a:ext cx="2901950" cy="2041525"/>
            <a:chOff x="5625472" y="3418171"/>
            <a:chExt cx="3139605" cy="2174909"/>
          </a:xfrm>
        </p:grpSpPr>
        <p:sp>
          <p:nvSpPr>
            <p:cNvPr id="5" name="Oval 2"/>
            <p:cNvSpPr>
              <a:spLocks noChangeArrowheads="1"/>
            </p:cNvSpPr>
            <p:nvPr/>
          </p:nvSpPr>
          <p:spPr bwMode="auto">
            <a:xfrm>
              <a:off x="6621942" y="3418171"/>
              <a:ext cx="990600" cy="533400"/>
            </a:xfrm>
            <a:prstGeom prst="ellipse">
              <a:avLst/>
            </a:prstGeom>
            <a:solidFill>
              <a:srgbClr val="CCCCFF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/>
                <a:t>00</a:t>
              </a:r>
            </a:p>
          </p:txBody>
        </p:sp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7774477" y="4229100"/>
              <a:ext cx="990600" cy="533400"/>
            </a:xfrm>
            <a:prstGeom prst="ellipse">
              <a:avLst/>
            </a:prstGeom>
            <a:solidFill>
              <a:srgbClr val="CCCCFF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dirty="0"/>
                <a:t>01</a:t>
              </a:r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6627812" y="5059680"/>
              <a:ext cx="990600" cy="533400"/>
            </a:xfrm>
            <a:prstGeom prst="ellipse">
              <a:avLst/>
            </a:prstGeom>
            <a:solidFill>
              <a:srgbClr val="CCCCFF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/>
                <a:t>10</a:t>
              </a:r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5625472" y="4229100"/>
              <a:ext cx="990600" cy="533400"/>
            </a:xfrm>
            <a:prstGeom prst="ellipse">
              <a:avLst/>
            </a:prstGeom>
            <a:solidFill>
              <a:srgbClr val="CCCCFF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/>
                <a:t>11</a:t>
              </a:r>
            </a:p>
          </p:txBody>
        </p:sp>
        <p:cxnSp>
          <p:nvCxnSpPr>
            <p:cNvPr id="9" name="Straight Arrow Connector 5"/>
            <p:cNvCxnSpPr>
              <a:cxnSpLocks noChangeShapeType="1"/>
              <a:stCxn id="5" idx="5"/>
              <a:endCxn id="6" idx="1"/>
            </p:cNvCxnSpPr>
            <p:nvPr/>
          </p:nvCxnSpPr>
          <p:spPr bwMode="auto">
            <a:xfrm>
              <a:off x="7467472" y="3873456"/>
              <a:ext cx="452075" cy="433759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0" name="Straight Arrow Connector 10"/>
            <p:cNvCxnSpPr>
              <a:cxnSpLocks noChangeShapeType="1"/>
              <a:stCxn id="6" idx="3"/>
              <a:endCxn id="7" idx="7"/>
            </p:cNvCxnSpPr>
            <p:nvPr/>
          </p:nvCxnSpPr>
          <p:spPr bwMode="auto">
            <a:xfrm flipH="1">
              <a:off x="7473342" y="4684385"/>
              <a:ext cx="446205" cy="45341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1" name="Straight Arrow Connector 13"/>
            <p:cNvCxnSpPr>
              <a:cxnSpLocks noChangeShapeType="1"/>
              <a:stCxn id="7" idx="1"/>
            </p:cNvCxnSpPr>
            <p:nvPr/>
          </p:nvCxnSpPr>
          <p:spPr bwMode="auto">
            <a:xfrm flipH="1" flipV="1">
              <a:off x="6323012" y="4762500"/>
              <a:ext cx="449870" cy="375295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2" name="Straight Arrow Connector 16"/>
            <p:cNvCxnSpPr>
              <a:cxnSpLocks noChangeShapeType="1"/>
            </p:cNvCxnSpPr>
            <p:nvPr/>
          </p:nvCxnSpPr>
          <p:spPr bwMode="auto">
            <a:xfrm flipV="1">
              <a:off x="6323012" y="3873456"/>
              <a:ext cx="449870" cy="355644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21" name="Group 20"/>
          <p:cNvGrpSpPr/>
          <p:nvPr/>
        </p:nvGrpSpPr>
        <p:grpSpPr>
          <a:xfrm>
            <a:off x="1269364" y="3523324"/>
            <a:ext cx="3957847" cy="1762417"/>
            <a:chOff x="1109817" y="4077005"/>
            <a:chExt cx="3957847" cy="1762417"/>
          </a:xfrm>
        </p:grpSpPr>
        <p:sp>
          <p:nvSpPr>
            <p:cNvPr id="3" name="TextBox 2"/>
            <p:cNvSpPr txBox="1"/>
            <p:nvPr/>
          </p:nvSpPr>
          <p:spPr>
            <a:xfrm>
              <a:off x="1266832" y="4077005"/>
              <a:ext cx="497252" cy="16722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+mn-lt"/>
                </a:rPr>
                <a:t>x</a:t>
              </a:r>
              <a:r>
                <a:rPr lang="en-US" sz="2800" baseline="-25000" dirty="0" smtClean="0">
                  <a:latin typeface="+mn-lt"/>
                </a:rPr>
                <a:t>1</a:t>
              </a:r>
            </a:p>
            <a:p>
              <a:r>
                <a:rPr lang="en-US" sz="2800" dirty="0" smtClean="0">
                  <a:latin typeface="+mn-lt"/>
                </a:rPr>
                <a:t>x</a:t>
              </a:r>
              <a:r>
                <a:rPr lang="en-US" sz="2800" baseline="-25000" dirty="0">
                  <a:latin typeface="+mn-lt"/>
                </a:rPr>
                <a:t>2</a:t>
              </a:r>
            </a:p>
            <a:p>
              <a:r>
                <a:rPr lang="en-US" sz="2800" baseline="-25000" dirty="0" smtClean="0">
                  <a:latin typeface="+mn-lt"/>
                </a:rPr>
                <a:t>…</a:t>
              </a:r>
            </a:p>
            <a:p>
              <a:r>
                <a:rPr lang="en-US" sz="2800" dirty="0" err="1">
                  <a:latin typeface="+mn-lt"/>
                </a:rPr>
                <a:t>x</a:t>
              </a:r>
              <a:r>
                <a:rPr lang="en-US" sz="2800" baseline="-25000" dirty="0" err="1" smtClean="0">
                  <a:latin typeface="+mn-lt"/>
                </a:rPr>
                <a:t>n</a:t>
              </a:r>
              <a:endParaRPr lang="en-US" sz="2800" baseline="-25000" dirty="0"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65412" y="4093844"/>
              <a:ext cx="2252540" cy="16722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>
                  <a:latin typeface="+mn-lt"/>
                </a:rPr>
                <a:t>f</a:t>
              </a:r>
              <a:r>
                <a:rPr lang="en-US" sz="2800" baseline="-25000" dirty="0" smtClean="0">
                  <a:latin typeface="+mn-lt"/>
                </a:rPr>
                <a:t>1</a:t>
              </a:r>
              <a:r>
                <a:rPr lang="en-US" sz="2800" dirty="0" smtClean="0">
                  <a:latin typeface="+mn-lt"/>
                </a:rPr>
                <a:t>(x</a:t>
              </a:r>
              <a:r>
                <a:rPr lang="en-US" sz="2800" baseline="-25000" dirty="0" smtClean="0">
                  <a:latin typeface="+mn-lt"/>
                </a:rPr>
                <a:t>1</a:t>
              </a:r>
              <a:r>
                <a:rPr lang="en-US" sz="2800" dirty="0" smtClean="0">
                  <a:latin typeface="+mn-lt"/>
                </a:rPr>
                <a:t>,x</a:t>
              </a:r>
              <a:r>
                <a:rPr lang="en-US" sz="2800" baseline="-25000" dirty="0" smtClean="0">
                  <a:latin typeface="+mn-lt"/>
                </a:rPr>
                <a:t>2</a:t>
              </a:r>
              <a:r>
                <a:rPr lang="en-US" sz="2800" dirty="0" smtClean="0">
                  <a:latin typeface="+mn-lt"/>
                </a:rPr>
                <a:t>,…,</a:t>
              </a:r>
              <a:r>
                <a:rPr lang="en-US" sz="2800" dirty="0" err="1" smtClean="0">
                  <a:latin typeface="+mn-lt"/>
                </a:rPr>
                <a:t>x</a:t>
              </a:r>
              <a:r>
                <a:rPr lang="en-US" sz="2800" baseline="-25000" dirty="0" err="1" smtClean="0">
                  <a:latin typeface="+mn-lt"/>
                </a:rPr>
                <a:t>n</a:t>
              </a:r>
              <a:r>
                <a:rPr lang="en-US" sz="2800" dirty="0" smtClean="0">
                  <a:latin typeface="+mn-lt"/>
                </a:rPr>
                <a:t>)</a:t>
              </a:r>
              <a:endParaRPr lang="en-US" sz="2800" baseline="-25000" dirty="0" smtClean="0">
                <a:latin typeface="+mn-lt"/>
              </a:endParaRPr>
            </a:p>
            <a:p>
              <a:pPr algn="ctr"/>
              <a:r>
                <a:rPr lang="en-US" sz="2800" dirty="0" smtClean="0">
                  <a:latin typeface="+mn-lt"/>
                </a:rPr>
                <a:t>f</a:t>
              </a:r>
              <a:r>
                <a:rPr lang="en-US" sz="2800" baseline="-25000" dirty="0">
                  <a:latin typeface="+mn-lt"/>
                </a:rPr>
                <a:t>2</a:t>
              </a:r>
              <a:r>
                <a:rPr lang="en-US" sz="2800" dirty="0" smtClean="0">
                  <a:latin typeface="+mn-lt"/>
                </a:rPr>
                <a:t>(x</a:t>
              </a:r>
              <a:r>
                <a:rPr lang="en-US" sz="2800" baseline="-25000" dirty="0" smtClean="0">
                  <a:latin typeface="+mn-lt"/>
                </a:rPr>
                <a:t>1</a:t>
              </a:r>
              <a:r>
                <a:rPr lang="en-US" sz="2800" dirty="0" smtClean="0">
                  <a:latin typeface="+mn-lt"/>
                </a:rPr>
                <a:t>,x</a:t>
              </a:r>
              <a:r>
                <a:rPr lang="en-US" sz="2800" baseline="-25000" dirty="0" smtClean="0">
                  <a:latin typeface="+mn-lt"/>
                </a:rPr>
                <a:t>2</a:t>
              </a:r>
              <a:r>
                <a:rPr lang="en-US" sz="2800" dirty="0">
                  <a:latin typeface="+mn-lt"/>
                </a:rPr>
                <a:t>,…,</a:t>
              </a:r>
              <a:r>
                <a:rPr lang="en-US" sz="2800" dirty="0" err="1" smtClean="0">
                  <a:latin typeface="+mn-lt"/>
                </a:rPr>
                <a:t>x</a:t>
              </a:r>
              <a:r>
                <a:rPr lang="en-US" sz="2800" baseline="-25000" dirty="0" err="1" smtClean="0">
                  <a:latin typeface="+mn-lt"/>
                </a:rPr>
                <a:t>n</a:t>
              </a:r>
              <a:r>
                <a:rPr lang="en-US" sz="2800" dirty="0" smtClean="0">
                  <a:latin typeface="+mn-lt"/>
                </a:rPr>
                <a:t>)</a:t>
              </a:r>
            </a:p>
            <a:p>
              <a:pPr algn="ctr"/>
              <a:r>
                <a:rPr lang="en-US" sz="2800" baseline="-25000" dirty="0" smtClean="0">
                  <a:latin typeface="+mn-lt"/>
                </a:rPr>
                <a:t>…</a:t>
              </a:r>
            </a:p>
            <a:p>
              <a:pPr algn="ctr"/>
              <a:r>
                <a:rPr lang="en-US" sz="2800" dirty="0" err="1" smtClean="0">
                  <a:latin typeface="+mn-lt"/>
                </a:rPr>
                <a:t>f</a:t>
              </a:r>
              <a:r>
                <a:rPr lang="en-US" sz="2800" baseline="-25000" dirty="0" err="1">
                  <a:latin typeface="+mn-lt"/>
                </a:rPr>
                <a:t>n</a:t>
              </a:r>
              <a:r>
                <a:rPr lang="en-US" sz="2800" dirty="0" smtClean="0">
                  <a:latin typeface="+mn-lt"/>
                </a:rPr>
                <a:t>(x</a:t>
              </a:r>
              <a:r>
                <a:rPr lang="en-US" sz="2800" baseline="-25000" dirty="0" smtClean="0">
                  <a:latin typeface="+mn-lt"/>
                </a:rPr>
                <a:t>1</a:t>
              </a:r>
              <a:r>
                <a:rPr lang="en-US" sz="2800" dirty="0" smtClean="0">
                  <a:latin typeface="+mn-lt"/>
                </a:rPr>
                <a:t>,x</a:t>
              </a:r>
              <a:r>
                <a:rPr lang="en-US" sz="2800" baseline="-25000" dirty="0" smtClean="0">
                  <a:latin typeface="+mn-lt"/>
                </a:rPr>
                <a:t>2</a:t>
              </a:r>
              <a:r>
                <a:rPr lang="en-US" sz="2800" dirty="0">
                  <a:latin typeface="+mn-lt"/>
                </a:rPr>
                <a:t>,…,</a:t>
              </a:r>
              <a:r>
                <a:rPr lang="en-US" sz="2800" dirty="0" err="1">
                  <a:latin typeface="+mn-lt"/>
                </a:rPr>
                <a:t>x</a:t>
              </a:r>
              <a:r>
                <a:rPr lang="en-US" sz="2800" baseline="-25000" dirty="0" err="1">
                  <a:latin typeface="+mn-lt"/>
                </a:rPr>
                <a:t>n</a:t>
              </a:r>
              <a:r>
                <a:rPr lang="en-US" sz="2800" dirty="0">
                  <a:latin typeface="+mn-lt"/>
                </a:rPr>
                <a:t>)</a:t>
              </a:r>
            </a:p>
          </p:txBody>
        </p:sp>
        <p:sp>
          <p:nvSpPr>
            <p:cNvPr id="13" name="Arc 12"/>
            <p:cNvSpPr/>
            <p:nvPr/>
          </p:nvSpPr>
          <p:spPr bwMode="auto">
            <a:xfrm>
              <a:off x="1365397" y="4150329"/>
              <a:ext cx="497252" cy="1689093"/>
            </a:xfrm>
            <a:prstGeom prst="arc">
              <a:avLst>
                <a:gd name="adj1" fmla="val 16563066"/>
                <a:gd name="adj2" fmla="val 49795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8" name="Arc 17"/>
            <p:cNvSpPr/>
            <p:nvPr/>
          </p:nvSpPr>
          <p:spPr bwMode="auto">
            <a:xfrm flipH="1">
              <a:off x="1109817" y="4150328"/>
              <a:ext cx="497252" cy="1689093"/>
            </a:xfrm>
            <a:prstGeom prst="arc">
              <a:avLst>
                <a:gd name="adj1" fmla="val 16563066"/>
                <a:gd name="adj2" fmla="val 49795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9" name="Arc 18"/>
            <p:cNvSpPr/>
            <p:nvPr/>
          </p:nvSpPr>
          <p:spPr bwMode="auto">
            <a:xfrm flipH="1">
              <a:off x="2513012" y="4150327"/>
              <a:ext cx="497252" cy="1689093"/>
            </a:xfrm>
            <a:prstGeom prst="arc">
              <a:avLst>
                <a:gd name="adj1" fmla="val 16563066"/>
                <a:gd name="adj2" fmla="val 49795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0" name="Arc 19"/>
            <p:cNvSpPr/>
            <p:nvPr/>
          </p:nvSpPr>
          <p:spPr bwMode="auto">
            <a:xfrm>
              <a:off x="4570412" y="4150326"/>
              <a:ext cx="497252" cy="1689093"/>
            </a:xfrm>
            <a:prstGeom prst="arc">
              <a:avLst>
                <a:gd name="adj1" fmla="val 16563066"/>
                <a:gd name="adj2" fmla="val 49795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93258" y="4731360"/>
              <a:ext cx="5902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ym typeface="Symbol"/>
                </a:rPr>
                <a:t></a:t>
              </a:r>
              <a:endParaRPr lang="en-US" sz="3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Single-cycle mappings are frequently used primitives in cryptography</a:t>
            </a:r>
          </a:p>
          <a:p>
            <a:r>
              <a:rPr lang="en-US" dirty="0" smtClean="0"/>
              <a:t>For stream ciphers, single-cycle property is important because then the sequence of generated states cannot be trapped in a short cycle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Feedback shift </a:t>
            </a:r>
            <a:r>
              <a:rPr lang="en-US" dirty="0"/>
              <a:t>r</a:t>
            </a:r>
            <a:r>
              <a:rPr lang="en-US" dirty="0" smtClean="0"/>
              <a:t>egisters can be used to efficiently implement n-</a:t>
            </a:r>
            <a:r>
              <a:rPr lang="en-US" dirty="0" err="1" smtClean="0"/>
              <a:t>variate</a:t>
            </a:r>
            <a:r>
              <a:rPr lang="en-US" dirty="0" smtClean="0"/>
              <a:t> mappings      </a:t>
            </a:r>
            <a:r>
              <a:rPr lang="sv-SE" dirty="0" smtClean="0"/>
              <a:t>{0,1}</a:t>
            </a:r>
            <a:r>
              <a:rPr lang="sv-SE" baseline="30000" dirty="0" smtClean="0"/>
              <a:t>n  </a:t>
            </a:r>
            <a:r>
              <a:rPr lang="sv-SE" dirty="0" smtClean="0">
                <a:sym typeface="Symbol" pitchFamily="18" charset="2"/>
              </a:rPr>
              <a:t></a:t>
            </a:r>
            <a:r>
              <a:rPr lang="sv-SE" dirty="0" smtClean="0"/>
              <a:t> {0,1}</a:t>
            </a:r>
            <a:r>
              <a:rPr lang="sv-SE" baseline="30000" dirty="0" smtClean="0"/>
              <a:t>n  </a:t>
            </a:r>
            <a:r>
              <a:rPr lang="en-US" dirty="0" smtClean="0"/>
              <a:t>of type: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 by FSRs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817812" y="3200400"/>
            <a:ext cx="3957847" cy="1762417"/>
            <a:chOff x="1109817" y="4077005"/>
            <a:chExt cx="3957847" cy="1762417"/>
          </a:xfrm>
        </p:grpSpPr>
        <p:sp>
          <p:nvSpPr>
            <p:cNvPr id="5" name="TextBox 4"/>
            <p:cNvSpPr txBox="1"/>
            <p:nvPr/>
          </p:nvSpPr>
          <p:spPr>
            <a:xfrm>
              <a:off x="1266832" y="4077005"/>
              <a:ext cx="497252" cy="16722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+mn-lt"/>
                </a:rPr>
                <a:t>x</a:t>
              </a:r>
              <a:r>
                <a:rPr lang="en-US" sz="2800" baseline="-25000" dirty="0" smtClean="0">
                  <a:latin typeface="+mn-lt"/>
                </a:rPr>
                <a:t>1</a:t>
              </a:r>
            </a:p>
            <a:p>
              <a:r>
                <a:rPr lang="en-US" sz="2800" dirty="0" smtClean="0">
                  <a:latin typeface="+mn-lt"/>
                </a:rPr>
                <a:t>x</a:t>
              </a:r>
              <a:r>
                <a:rPr lang="en-US" sz="2800" baseline="-25000" dirty="0">
                  <a:latin typeface="+mn-lt"/>
                </a:rPr>
                <a:t>2</a:t>
              </a:r>
            </a:p>
            <a:p>
              <a:r>
                <a:rPr lang="en-US" sz="2800" baseline="-25000" dirty="0" smtClean="0">
                  <a:latin typeface="+mn-lt"/>
                </a:rPr>
                <a:t>…</a:t>
              </a:r>
            </a:p>
            <a:p>
              <a:r>
                <a:rPr lang="en-US" sz="2800" dirty="0" err="1">
                  <a:latin typeface="+mn-lt"/>
                </a:rPr>
                <a:t>x</a:t>
              </a:r>
              <a:r>
                <a:rPr lang="en-US" sz="2800" baseline="-25000" dirty="0" err="1" smtClean="0">
                  <a:latin typeface="+mn-lt"/>
                </a:rPr>
                <a:t>n</a:t>
              </a:r>
              <a:endParaRPr lang="en-US" sz="2800" baseline="-25000" dirty="0">
                <a:latin typeface="+mn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731936" y="4093844"/>
              <a:ext cx="2119491" cy="16722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>
                  <a:latin typeface="+mn-lt"/>
                </a:rPr>
                <a:t>x</a:t>
              </a:r>
              <a:r>
                <a:rPr lang="en-US" sz="2800" baseline="-25000" dirty="0" smtClean="0">
                  <a:latin typeface="+mn-lt"/>
                </a:rPr>
                <a:t>2</a:t>
              </a:r>
            </a:p>
            <a:p>
              <a:pPr algn="ctr"/>
              <a:r>
                <a:rPr lang="en-US" sz="2800" dirty="0" smtClean="0">
                  <a:latin typeface="+mn-lt"/>
                </a:rPr>
                <a:t>x</a:t>
              </a:r>
              <a:r>
                <a:rPr lang="en-US" sz="2800" baseline="-25000" dirty="0">
                  <a:latin typeface="+mn-lt"/>
                </a:rPr>
                <a:t>3</a:t>
              </a:r>
              <a:endParaRPr lang="en-US" sz="2800" dirty="0" smtClean="0">
                <a:latin typeface="+mn-lt"/>
              </a:endParaRPr>
            </a:p>
            <a:p>
              <a:pPr algn="ctr"/>
              <a:r>
                <a:rPr lang="en-US" sz="2800" baseline="-25000" dirty="0" smtClean="0">
                  <a:latin typeface="+mn-lt"/>
                </a:rPr>
                <a:t>…</a:t>
              </a:r>
            </a:p>
            <a:p>
              <a:pPr algn="ctr"/>
              <a:r>
                <a:rPr lang="en-US" sz="2800" dirty="0" smtClean="0">
                  <a:latin typeface="+mn-lt"/>
                </a:rPr>
                <a:t>f(x</a:t>
              </a:r>
              <a:r>
                <a:rPr lang="en-US" sz="2800" baseline="-25000" dirty="0" smtClean="0">
                  <a:latin typeface="+mn-lt"/>
                </a:rPr>
                <a:t>1</a:t>
              </a:r>
              <a:r>
                <a:rPr lang="en-US" sz="2800" dirty="0" smtClean="0">
                  <a:latin typeface="+mn-lt"/>
                </a:rPr>
                <a:t>,x</a:t>
              </a:r>
              <a:r>
                <a:rPr lang="en-US" sz="2800" baseline="-25000" dirty="0" smtClean="0">
                  <a:latin typeface="+mn-lt"/>
                </a:rPr>
                <a:t>2</a:t>
              </a:r>
              <a:r>
                <a:rPr lang="en-US" sz="2800" dirty="0">
                  <a:latin typeface="+mn-lt"/>
                </a:rPr>
                <a:t>,…,</a:t>
              </a:r>
              <a:r>
                <a:rPr lang="en-US" sz="2800" dirty="0" err="1">
                  <a:latin typeface="+mn-lt"/>
                </a:rPr>
                <a:t>x</a:t>
              </a:r>
              <a:r>
                <a:rPr lang="en-US" sz="2800" baseline="-25000" dirty="0" err="1">
                  <a:latin typeface="+mn-lt"/>
                </a:rPr>
                <a:t>n</a:t>
              </a:r>
              <a:r>
                <a:rPr lang="en-US" sz="2800" dirty="0">
                  <a:latin typeface="+mn-lt"/>
                </a:rPr>
                <a:t>)</a:t>
              </a:r>
            </a:p>
          </p:txBody>
        </p:sp>
        <p:sp>
          <p:nvSpPr>
            <p:cNvPr id="7" name="Arc 6"/>
            <p:cNvSpPr/>
            <p:nvPr/>
          </p:nvSpPr>
          <p:spPr bwMode="auto">
            <a:xfrm>
              <a:off x="1365397" y="4150329"/>
              <a:ext cx="497252" cy="1689093"/>
            </a:xfrm>
            <a:prstGeom prst="arc">
              <a:avLst>
                <a:gd name="adj1" fmla="val 16563066"/>
                <a:gd name="adj2" fmla="val 49795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" name="Arc 7"/>
            <p:cNvSpPr/>
            <p:nvPr/>
          </p:nvSpPr>
          <p:spPr bwMode="auto">
            <a:xfrm flipH="1">
              <a:off x="1109817" y="4150328"/>
              <a:ext cx="497252" cy="1689093"/>
            </a:xfrm>
            <a:prstGeom prst="arc">
              <a:avLst>
                <a:gd name="adj1" fmla="val 16563066"/>
                <a:gd name="adj2" fmla="val 49795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" name="Arc 8"/>
            <p:cNvSpPr/>
            <p:nvPr/>
          </p:nvSpPr>
          <p:spPr bwMode="auto">
            <a:xfrm flipH="1">
              <a:off x="2513012" y="4150327"/>
              <a:ext cx="497252" cy="1689093"/>
            </a:xfrm>
            <a:prstGeom prst="arc">
              <a:avLst>
                <a:gd name="adj1" fmla="val 16563066"/>
                <a:gd name="adj2" fmla="val 49795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" name="Arc 9"/>
            <p:cNvSpPr/>
            <p:nvPr/>
          </p:nvSpPr>
          <p:spPr bwMode="auto">
            <a:xfrm>
              <a:off x="4570412" y="4150326"/>
              <a:ext cx="497252" cy="1689093"/>
            </a:xfrm>
            <a:prstGeom prst="arc">
              <a:avLst>
                <a:gd name="adj1" fmla="val 16563066"/>
                <a:gd name="adj2" fmla="val 49795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93258" y="4731360"/>
              <a:ext cx="5902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ym typeface="Symbol"/>
                </a:rPr>
                <a:t>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96559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"/>
          <p:cNvSpPr>
            <a:spLocks noGrp="1"/>
          </p:cNvSpPr>
          <p:nvPr>
            <p:ph idx="1"/>
          </p:nvPr>
        </p:nvSpPr>
        <p:spPr>
          <a:xfrm>
            <a:off x="646112" y="1524000"/>
            <a:ext cx="8612187" cy="22860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Linear Feedback Shift Register (LFSR)</a:t>
            </a:r>
            <a:endParaRPr lang="sv-SE" sz="2600" dirty="0" smtClean="0">
              <a:solidFill>
                <a:schemeClr val="bg1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endParaRPr lang="sv-SE" dirty="0" smtClean="0"/>
          </a:p>
          <a:p>
            <a:pPr>
              <a:defRPr/>
            </a:pPr>
            <a:endParaRPr lang="sv-SE" dirty="0" smtClean="0"/>
          </a:p>
          <a:p>
            <a:pPr>
              <a:defRPr/>
            </a:pPr>
            <a:endParaRPr lang="sv-SE" dirty="0" smtClean="0"/>
          </a:p>
        </p:txBody>
      </p:sp>
      <p:sp>
        <p:nvSpPr>
          <p:cNvPr id="1229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Feedback Shift Registers</a:t>
            </a:r>
          </a:p>
        </p:txBody>
      </p:sp>
      <p:grpSp>
        <p:nvGrpSpPr>
          <p:cNvPr id="12292" name="Group 26"/>
          <p:cNvGrpSpPr>
            <a:grpSpLocks/>
          </p:cNvGrpSpPr>
          <p:nvPr/>
        </p:nvGrpSpPr>
        <p:grpSpPr bwMode="auto">
          <a:xfrm>
            <a:off x="1828006" y="2156138"/>
            <a:ext cx="5411787" cy="1524000"/>
            <a:chOff x="2284412" y="2362200"/>
            <a:chExt cx="5411788" cy="1524000"/>
          </a:xfrm>
        </p:grpSpPr>
        <p:sp>
          <p:nvSpPr>
            <p:cNvPr id="4" name="Rectangle 3"/>
            <p:cNvSpPr/>
            <p:nvPr/>
          </p:nvSpPr>
          <p:spPr>
            <a:xfrm>
              <a:off x="6475413" y="3276600"/>
              <a:ext cx="5334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505199" y="3276600"/>
              <a:ext cx="5334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494212" y="3276600"/>
              <a:ext cx="5334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484813" y="3276600"/>
              <a:ext cx="5334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513012" y="3276600"/>
              <a:ext cx="5334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sv-SE" dirty="0"/>
                <a:t> 5</a:t>
              </a:r>
              <a:endParaRPr lang="en-US" baseline="-25000" dirty="0"/>
            </a:p>
          </p:txBody>
        </p:sp>
        <p:cxnSp>
          <p:nvCxnSpPr>
            <p:cNvPr id="9" name="Elbow Connector 8"/>
            <p:cNvCxnSpPr>
              <a:stCxn id="8" idx="3"/>
              <a:endCxn id="5" idx="1"/>
            </p:cNvCxnSpPr>
            <p:nvPr/>
          </p:nvCxnSpPr>
          <p:spPr>
            <a:xfrm>
              <a:off x="3046412" y="3581400"/>
              <a:ext cx="458787" cy="1588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lbow Connector 9"/>
            <p:cNvCxnSpPr/>
            <p:nvPr/>
          </p:nvCxnSpPr>
          <p:spPr>
            <a:xfrm>
              <a:off x="4037012" y="3581400"/>
              <a:ext cx="457200" cy="1588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lbow Connector 10"/>
            <p:cNvCxnSpPr/>
            <p:nvPr/>
          </p:nvCxnSpPr>
          <p:spPr>
            <a:xfrm>
              <a:off x="5027613" y="3581400"/>
              <a:ext cx="457200" cy="1588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lbow Connector 11"/>
            <p:cNvCxnSpPr/>
            <p:nvPr/>
          </p:nvCxnSpPr>
          <p:spPr>
            <a:xfrm>
              <a:off x="6018213" y="3581400"/>
              <a:ext cx="457200" cy="1588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endCxn id="14" idx="6"/>
            </p:cNvCxnSpPr>
            <p:nvPr/>
          </p:nvCxnSpPr>
          <p:spPr>
            <a:xfrm rot="10800000">
              <a:off x="5408613" y="2514600"/>
              <a:ext cx="18288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Flowchart: Or 13"/>
            <p:cNvSpPr/>
            <p:nvPr/>
          </p:nvSpPr>
          <p:spPr>
            <a:xfrm>
              <a:off x="5103813" y="2362200"/>
              <a:ext cx="304800" cy="304800"/>
            </a:xfrm>
            <a:prstGeom prst="flowChartOr">
              <a:avLst/>
            </a:prstGeom>
            <a:solidFill>
              <a:srgbClr val="FFFF0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rot="5400000" flipH="1" flipV="1">
              <a:off x="4799807" y="3123406"/>
              <a:ext cx="914400" cy="1587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284412" y="2514600"/>
              <a:ext cx="2819401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lbow Connector 16"/>
            <p:cNvCxnSpPr/>
            <p:nvPr/>
          </p:nvCxnSpPr>
          <p:spPr>
            <a:xfrm>
              <a:off x="2284412" y="3581400"/>
              <a:ext cx="228600" cy="1588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 flipV="1">
              <a:off x="1751806" y="3047206"/>
              <a:ext cx="1066800" cy="158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3505199" y="3276600"/>
              <a:ext cx="5334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sv-SE" dirty="0"/>
                <a:t> 4</a:t>
              </a:r>
              <a:endParaRPr lang="en-US" baseline="-250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495799" y="3276600"/>
              <a:ext cx="5334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sv-SE" dirty="0"/>
                <a:t> 3</a:t>
              </a:r>
              <a:endParaRPr lang="en-US" baseline="-250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486400" y="3276600"/>
              <a:ext cx="5334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sv-SE" dirty="0"/>
                <a:t> 2</a:t>
              </a:r>
              <a:endParaRPr lang="en-US" baseline="-250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477000" y="3276600"/>
              <a:ext cx="5334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sv-SE" dirty="0"/>
                <a:t> 1</a:t>
              </a:r>
              <a:endParaRPr lang="en-US" baseline="-25000" dirty="0"/>
            </a:p>
          </p:txBody>
        </p:sp>
        <p:cxnSp>
          <p:nvCxnSpPr>
            <p:cNvPr id="23" name="Straight Connector 22"/>
            <p:cNvCxnSpPr>
              <a:stCxn id="4" idx="3"/>
            </p:cNvCxnSpPr>
            <p:nvPr/>
          </p:nvCxnSpPr>
          <p:spPr>
            <a:xfrm>
              <a:off x="7008813" y="3581400"/>
              <a:ext cx="22860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6704807" y="3047206"/>
              <a:ext cx="1066800" cy="158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/>
            <p:nvPr/>
          </p:nvCxnSpPr>
          <p:spPr>
            <a:xfrm>
              <a:off x="7237413" y="3581400"/>
              <a:ext cx="458787" cy="1588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Content Placeholder 1"/>
          <p:cNvSpPr txBox="1">
            <a:spLocks/>
          </p:cNvSpPr>
          <p:nvPr/>
        </p:nvSpPr>
        <p:spPr bwMode="auto">
          <a:xfrm>
            <a:off x="531813" y="3962400"/>
            <a:ext cx="861218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800100" lvl="1" indent="-342900" eaLnBrk="0" hangingPunct="0">
              <a:spcBef>
                <a:spcPct val="20000"/>
              </a:spcBef>
              <a:buSzPct val="100000"/>
              <a:buFont typeface="Arial" pitchFamily="34" charset="0"/>
              <a:buChar char="•"/>
              <a:defRPr/>
            </a:pPr>
            <a:r>
              <a:rPr lang="sv-SE" sz="2600" kern="0" dirty="0">
                <a:latin typeface="+mn-lt"/>
              </a:rPr>
              <a:t>n binary storage elements</a:t>
            </a:r>
            <a:endParaRPr lang="sv-SE" sz="2600" kern="0" dirty="0">
              <a:solidFill>
                <a:schemeClr val="bg1">
                  <a:lumMod val="60000"/>
                  <a:lumOff val="40000"/>
                </a:schemeClr>
              </a:solidFill>
              <a:latin typeface="+mn-lt"/>
            </a:endParaRPr>
          </a:p>
          <a:p>
            <a:pPr marL="800100" lvl="1" indent="-342900" eaLnBrk="0" hangingPunct="0">
              <a:spcBef>
                <a:spcPct val="20000"/>
              </a:spcBef>
              <a:buSzPct val="100000"/>
              <a:buFont typeface="Arial" pitchFamily="34" charset="0"/>
              <a:buChar char="•"/>
              <a:defRPr/>
            </a:pPr>
            <a:r>
              <a:rPr lang="sv-SE" sz="2600" kern="0" dirty="0">
                <a:latin typeface="+mn-lt"/>
              </a:rPr>
              <a:t>linear feedback </a:t>
            </a:r>
            <a:r>
              <a:rPr lang="sv-SE" sz="2600" kern="0" dirty="0" smtClean="0">
                <a:latin typeface="+mn-lt"/>
              </a:rPr>
              <a:t>function</a:t>
            </a:r>
            <a:endParaRPr lang="sv-SE" sz="2600" kern="0" dirty="0">
              <a:latin typeface="+mn-lt"/>
            </a:endParaRPr>
          </a:p>
          <a:p>
            <a:pPr marL="800100" lvl="1" indent="-342900" eaLnBrk="0" hangingPunct="0">
              <a:spcBef>
                <a:spcPct val="20000"/>
              </a:spcBef>
              <a:buSzPct val="100000"/>
              <a:buFont typeface="Arial" pitchFamily="34" charset="0"/>
              <a:buChar char="•"/>
              <a:defRPr/>
            </a:pPr>
            <a:r>
              <a:rPr lang="sv-SE" sz="2600" kern="0" dirty="0" smtClean="0">
                <a:latin typeface="+mn-lt"/>
              </a:rPr>
              <a:t>has cycle </a:t>
            </a:r>
            <a:r>
              <a:rPr lang="sv-SE" sz="2600" kern="0" dirty="0">
                <a:latin typeface="+mn-lt"/>
              </a:rPr>
              <a:t>of length 2</a:t>
            </a:r>
            <a:r>
              <a:rPr lang="sv-SE" sz="2600" kern="0" baseline="30000" dirty="0">
                <a:latin typeface="+mn-lt"/>
              </a:rPr>
              <a:t>n</a:t>
            </a:r>
            <a:r>
              <a:rPr lang="sv-SE" sz="2600" kern="0" dirty="0">
                <a:latin typeface="+mn-lt"/>
              </a:rPr>
              <a:t>-1 </a:t>
            </a:r>
            <a:r>
              <a:rPr lang="sv-SE" sz="2600" kern="0" dirty="0" smtClean="0">
                <a:latin typeface="+mn-lt"/>
              </a:rPr>
              <a:t>iff its characteristic polynomial is primitive</a:t>
            </a:r>
            <a:endParaRPr lang="sv-SE" sz="2600" kern="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SzPct val="100000"/>
              <a:buFontTx/>
              <a:buChar char="•"/>
              <a:defRPr/>
            </a:pPr>
            <a:endParaRPr lang="sv-SE" sz="2800" kern="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SzPct val="100000"/>
              <a:buFontTx/>
              <a:buChar char="•"/>
              <a:defRPr/>
            </a:pPr>
            <a:endParaRPr lang="sv-SE" sz="2800" kern="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SzPct val="100000"/>
              <a:buFontTx/>
              <a:buChar char="•"/>
              <a:defRPr/>
            </a:pPr>
            <a:endParaRPr lang="sv-SE" sz="2800" kern="0" dirty="0">
              <a:latin typeface="+mn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3810000"/>
            <a:ext cx="8763000" cy="2106229"/>
            <a:chOff x="379413" y="3810000"/>
            <a:chExt cx="8763000" cy="2106229"/>
          </a:xfrm>
        </p:grpSpPr>
        <p:grpSp>
          <p:nvGrpSpPr>
            <p:cNvPr id="12295" name="Group 57"/>
            <p:cNvGrpSpPr>
              <a:grpSpLocks/>
            </p:cNvGrpSpPr>
            <p:nvPr/>
          </p:nvGrpSpPr>
          <p:grpSpPr bwMode="auto">
            <a:xfrm>
              <a:off x="1941512" y="4392229"/>
              <a:ext cx="5411787" cy="1524000"/>
              <a:chOff x="2208262" y="4495800"/>
              <a:chExt cx="5411890" cy="1524000"/>
            </a:xfrm>
          </p:grpSpPr>
          <p:cxnSp>
            <p:nvCxnSpPr>
              <p:cNvPr id="104" name="Elbow Connector 103"/>
              <p:cNvCxnSpPr/>
              <p:nvPr/>
            </p:nvCxnSpPr>
            <p:spPr>
              <a:xfrm>
                <a:off x="2970277" y="5715000"/>
                <a:ext cx="457209" cy="1588"/>
              </a:xfrm>
              <a:prstGeom prst="bentConnector3">
                <a:avLst>
                  <a:gd name="adj1" fmla="val 50000"/>
                </a:avLst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Elbow Connector 104"/>
              <p:cNvCxnSpPr/>
              <p:nvPr/>
            </p:nvCxnSpPr>
            <p:spPr>
              <a:xfrm>
                <a:off x="3960895" y="5715000"/>
                <a:ext cx="457209" cy="1588"/>
              </a:xfrm>
              <a:prstGeom prst="bentConnector3">
                <a:avLst>
                  <a:gd name="adj1" fmla="val 50000"/>
                </a:avLst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Elbow Connector 105"/>
              <p:cNvCxnSpPr/>
              <p:nvPr/>
            </p:nvCxnSpPr>
            <p:spPr>
              <a:xfrm>
                <a:off x="4951514" y="5715000"/>
                <a:ext cx="457209" cy="1588"/>
              </a:xfrm>
              <a:prstGeom prst="bentConnector3">
                <a:avLst>
                  <a:gd name="adj1" fmla="val 50000"/>
                </a:avLst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Elbow Connector 106"/>
              <p:cNvCxnSpPr/>
              <p:nvPr/>
            </p:nvCxnSpPr>
            <p:spPr>
              <a:xfrm>
                <a:off x="5942133" y="5715000"/>
                <a:ext cx="457209" cy="1588"/>
              </a:xfrm>
              <a:prstGeom prst="bentConnector3">
                <a:avLst>
                  <a:gd name="adj1" fmla="val 50000"/>
                </a:avLst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Arrow Connector 107"/>
              <p:cNvCxnSpPr/>
              <p:nvPr/>
            </p:nvCxnSpPr>
            <p:spPr>
              <a:xfrm rot="10800000">
                <a:off x="3351284" y="5181600"/>
                <a:ext cx="838216" cy="1588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9" name="Flowchart: Or 108"/>
              <p:cNvSpPr/>
              <p:nvPr/>
            </p:nvSpPr>
            <p:spPr>
              <a:xfrm>
                <a:off x="5027716" y="4495800"/>
                <a:ext cx="304806" cy="304800"/>
              </a:xfrm>
              <a:prstGeom prst="flowChartOr">
                <a:avLst/>
              </a:prstGeom>
              <a:solidFill>
                <a:srgbClr val="FFFF00"/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/>
              </a:p>
            </p:txBody>
          </p:sp>
          <p:cxnSp>
            <p:nvCxnSpPr>
              <p:cNvPr id="110" name="Straight Arrow Connector 109"/>
              <p:cNvCxnSpPr/>
              <p:nvPr/>
            </p:nvCxnSpPr>
            <p:spPr>
              <a:xfrm rot="5400000" flipH="1" flipV="1">
                <a:off x="3008381" y="5524500"/>
                <a:ext cx="381000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6932752" y="5715000"/>
                <a:ext cx="228604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5400000" flipH="1" flipV="1">
                <a:off x="5903243" y="5447506"/>
                <a:ext cx="533400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2208262" y="4648200"/>
                <a:ext cx="838216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Elbow Connector 113"/>
              <p:cNvCxnSpPr/>
              <p:nvPr/>
            </p:nvCxnSpPr>
            <p:spPr>
              <a:xfrm>
                <a:off x="2208262" y="5715000"/>
                <a:ext cx="228604" cy="1588"/>
              </a:xfrm>
              <a:prstGeom prst="bentConnector3">
                <a:avLst>
                  <a:gd name="adj1" fmla="val 50000"/>
                </a:avLst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5400000" flipH="1" flipV="1">
                <a:off x="1675656" y="5180806"/>
                <a:ext cx="1066800" cy="158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6" name="Flowchart: Summing Junction 115"/>
              <p:cNvSpPr/>
              <p:nvPr/>
            </p:nvSpPr>
            <p:spPr>
              <a:xfrm>
                <a:off x="5027716" y="5029200"/>
                <a:ext cx="306393" cy="306388"/>
              </a:xfrm>
              <a:prstGeom prst="flowChartSummingJunction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/>
              </a:p>
            </p:txBody>
          </p:sp>
          <p:cxnSp>
            <p:nvCxnSpPr>
              <p:cNvPr id="117" name="Straight Arrow Connector 116"/>
              <p:cNvCxnSpPr/>
              <p:nvPr/>
            </p:nvCxnSpPr>
            <p:spPr>
              <a:xfrm rot="5400000" flipH="1" flipV="1">
                <a:off x="5066613" y="4914106"/>
                <a:ext cx="228600" cy="1587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" name="Flowchart: Summing Junction 117"/>
              <p:cNvSpPr/>
              <p:nvPr/>
            </p:nvSpPr>
            <p:spPr>
              <a:xfrm>
                <a:off x="3046478" y="5029200"/>
                <a:ext cx="306393" cy="306388"/>
              </a:xfrm>
              <a:prstGeom prst="flowChartSummingJunction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/>
              </a:p>
            </p:txBody>
          </p:sp>
          <p:cxnSp>
            <p:nvCxnSpPr>
              <p:cNvPr id="119" name="Straight Connector 118"/>
              <p:cNvCxnSpPr/>
              <p:nvPr/>
            </p:nvCxnSpPr>
            <p:spPr>
              <a:xfrm rot="5400000" flipH="1" flipV="1">
                <a:off x="3922800" y="5448300"/>
                <a:ext cx="53340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Arrow Connector 119"/>
              <p:cNvCxnSpPr/>
              <p:nvPr/>
            </p:nvCxnSpPr>
            <p:spPr>
              <a:xfrm rot="10800000">
                <a:off x="5332521" y="5181600"/>
                <a:ext cx="838216" cy="1588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Arrow Connector 120"/>
              <p:cNvCxnSpPr/>
              <p:nvPr/>
            </p:nvCxnSpPr>
            <p:spPr>
              <a:xfrm rot="5400000" flipH="1" flipV="1">
                <a:off x="4989619" y="5524500"/>
                <a:ext cx="381000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2" name="Flowchart: Or 121"/>
              <p:cNvSpPr/>
              <p:nvPr/>
            </p:nvSpPr>
            <p:spPr>
              <a:xfrm>
                <a:off x="3046478" y="4495800"/>
                <a:ext cx="304806" cy="304800"/>
              </a:xfrm>
              <a:prstGeom prst="flowChartOr">
                <a:avLst/>
              </a:prstGeom>
              <a:solidFill>
                <a:srgbClr val="FFFF00"/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/>
              </a:p>
            </p:txBody>
          </p:sp>
          <p:cxnSp>
            <p:nvCxnSpPr>
              <p:cNvPr id="123" name="Straight Arrow Connector 122"/>
              <p:cNvCxnSpPr/>
              <p:nvPr/>
            </p:nvCxnSpPr>
            <p:spPr>
              <a:xfrm rot="5400000" flipH="1" flipV="1">
                <a:off x="3085375" y="4914106"/>
                <a:ext cx="228600" cy="1587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Arrow Connector 123"/>
              <p:cNvCxnSpPr>
                <a:stCxn id="109" idx="2"/>
              </p:cNvCxnSpPr>
              <p:nvPr/>
            </p:nvCxnSpPr>
            <p:spPr>
              <a:xfrm rot="10800000">
                <a:off x="3351284" y="4648200"/>
                <a:ext cx="1676432" cy="1588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Arrow Connector 124"/>
              <p:cNvCxnSpPr/>
              <p:nvPr/>
            </p:nvCxnSpPr>
            <p:spPr>
              <a:xfrm rot="10800000">
                <a:off x="5332521" y="4648200"/>
                <a:ext cx="1828835" cy="1588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5400000" flipH="1" flipV="1">
                <a:off x="6626368" y="5181600"/>
                <a:ext cx="1068388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" name="Rectangle 126"/>
              <p:cNvSpPr/>
              <p:nvPr/>
            </p:nvSpPr>
            <p:spPr>
              <a:xfrm>
                <a:off x="2436866" y="5410200"/>
                <a:ext cx="533410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sv-SE" dirty="0"/>
                  <a:t> 5</a:t>
                </a:r>
                <a:endParaRPr lang="en-US" baseline="-25000" dirty="0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3427485" y="5410200"/>
                <a:ext cx="533410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sv-SE" dirty="0"/>
                  <a:t> 4</a:t>
                </a:r>
                <a:endParaRPr lang="en-US" baseline="-25000" dirty="0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4418104" y="5410200"/>
                <a:ext cx="533410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sv-SE" dirty="0"/>
                  <a:t> 3</a:t>
                </a:r>
                <a:endParaRPr lang="en-US" baseline="-25000" dirty="0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5408723" y="5410200"/>
                <a:ext cx="533410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sv-SE" dirty="0"/>
                  <a:t> 2</a:t>
                </a:r>
                <a:endParaRPr lang="en-US" baseline="-25000" dirty="0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6399342" y="5410200"/>
                <a:ext cx="533410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sv-SE" dirty="0"/>
                  <a:t> 1</a:t>
                </a:r>
                <a:endParaRPr lang="en-US" baseline="-25000" dirty="0"/>
              </a:p>
            </p:txBody>
          </p:sp>
          <p:cxnSp>
            <p:nvCxnSpPr>
              <p:cNvPr id="132" name="Elbow Connector 131"/>
              <p:cNvCxnSpPr/>
              <p:nvPr/>
            </p:nvCxnSpPr>
            <p:spPr>
              <a:xfrm>
                <a:off x="7161356" y="5715000"/>
                <a:ext cx="458796" cy="1588"/>
              </a:xfrm>
              <a:prstGeom prst="bentConnector3">
                <a:avLst>
                  <a:gd name="adj1" fmla="val 55862"/>
                </a:avLst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3" name="TextBox 102"/>
            <p:cNvSpPr txBox="1"/>
            <p:nvPr/>
          </p:nvSpPr>
          <p:spPr bwMode="auto">
            <a:xfrm>
              <a:off x="379413" y="3810000"/>
              <a:ext cx="8763000" cy="80010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342000" indent="-342000">
                <a:buFont typeface="Arial" pitchFamily="34" charset="0"/>
                <a:buChar char="•"/>
                <a:defRPr/>
              </a:pPr>
              <a:r>
                <a:rPr lang="sv-SE" sz="2600" dirty="0">
                  <a:latin typeface="+mn-lt"/>
                </a:rPr>
                <a:t> Non-</a:t>
              </a:r>
              <a:r>
                <a:rPr lang="en-US" sz="2600" dirty="0">
                  <a:latin typeface="+mn-lt"/>
                </a:rPr>
                <a:t>Linear Feedback Shift </a:t>
              </a:r>
              <a:r>
                <a:rPr lang="en-US" sz="2600" dirty="0" smtClean="0">
                  <a:latin typeface="+mn-lt"/>
                </a:rPr>
                <a:t>Register </a:t>
              </a:r>
              <a:r>
                <a:rPr lang="en-US" sz="2600" dirty="0">
                  <a:latin typeface="+mn-lt"/>
                </a:rPr>
                <a:t>(</a:t>
              </a:r>
              <a:r>
                <a:rPr lang="en-US" sz="2600" dirty="0" smtClean="0">
                  <a:latin typeface="+mn-lt"/>
                </a:rPr>
                <a:t>NLFSR)</a:t>
              </a:r>
              <a:endParaRPr lang="en-US" sz="2800" dirty="0">
                <a:solidFill>
                  <a:schemeClr val="bg1">
                    <a:lumMod val="60000"/>
                    <a:lumOff val="40000"/>
                  </a:schemeClr>
                </a:solidFill>
                <a:latin typeface="+mn-lt"/>
              </a:endParaRPr>
            </a:p>
            <a:p>
              <a:pPr>
                <a:defRPr/>
              </a:pP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600" dirty="0"/>
              <a:t>An </a:t>
            </a:r>
            <a:r>
              <a:rPr lang="en-US" sz="2600" dirty="0" smtClean="0"/>
              <a:t>NLFSR </a:t>
            </a:r>
            <a:r>
              <a:rPr lang="en-US" sz="2600" dirty="0"/>
              <a:t>is invertible </a:t>
            </a:r>
            <a:r>
              <a:rPr lang="en-US" sz="2600" dirty="0" err="1"/>
              <a:t>iff</a:t>
            </a:r>
            <a:r>
              <a:rPr lang="en-US" sz="2600" dirty="0"/>
              <a:t> its feedback function is </a:t>
            </a:r>
            <a:r>
              <a:rPr lang="en-US" sz="2600" dirty="0" smtClean="0"/>
              <a:t>of type (</a:t>
            </a:r>
            <a:r>
              <a:rPr lang="en-US" sz="2600" dirty="0" smtClean="0">
                <a:sym typeface="Symbol" pitchFamily="18" charset="2"/>
              </a:rPr>
              <a:t>“” is addition mod 2)</a:t>
            </a:r>
            <a:endParaRPr lang="en-US" sz="2600" dirty="0"/>
          </a:p>
          <a:p>
            <a:pPr marL="400050" lvl="1" indent="0" algn="ctr">
              <a:buNone/>
            </a:pPr>
            <a:r>
              <a:rPr lang="en-US" sz="2600" dirty="0"/>
              <a:t>f(x</a:t>
            </a:r>
            <a:r>
              <a:rPr lang="en-US" sz="2600" baseline="-25000" dirty="0"/>
              <a:t>1</a:t>
            </a:r>
            <a:r>
              <a:rPr lang="en-US" sz="2600" dirty="0"/>
              <a:t>,x</a:t>
            </a:r>
            <a:r>
              <a:rPr lang="en-US" sz="2600" baseline="-25000" dirty="0"/>
              <a:t>2</a:t>
            </a:r>
            <a:r>
              <a:rPr lang="en-US" sz="2600" dirty="0"/>
              <a:t>,…,</a:t>
            </a:r>
            <a:r>
              <a:rPr lang="en-US" sz="2600" dirty="0" err="1"/>
              <a:t>x</a:t>
            </a:r>
            <a:r>
              <a:rPr lang="en-US" sz="2600" baseline="-25000" dirty="0" err="1"/>
              <a:t>n</a:t>
            </a:r>
            <a:r>
              <a:rPr lang="en-US" sz="2600" dirty="0"/>
              <a:t>) = x</a:t>
            </a:r>
            <a:r>
              <a:rPr lang="en-US" sz="2600" baseline="-25000" dirty="0"/>
              <a:t>1</a:t>
            </a:r>
            <a:r>
              <a:rPr lang="en-US" sz="2600" dirty="0"/>
              <a:t> </a:t>
            </a:r>
            <a:r>
              <a:rPr lang="en-US" sz="2600" dirty="0">
                <a:sym typeface="Symbol"/>
              </a:rPr>
              <a:t> g</a:t>
            </a:r>
            <a:r>
              <a:rPr lang="en-US" sz="2600" dirty="0"/>
              <a:t>(x</a:t>
            </a:r>
            <a:r>
              <a:rPr lang="en-US" sz="2600" baseline="-25000" dirty="0"/>
              <a:t>2</a:t>
            </a:r>
            <a:r>
              <a:rPr lang="en-US" sz="2600" dirty="0"/>
              <a:t>,x</a:t>
            </a:r>
            <a:r>
              <a:rPr lang="en-US" sz="2600" baseline="-25000" dirty="0"/>
              <a:t>3</a:t>
            </a:r>
            <a:r>
              <a:rPr lang="en-US" sz="2600" dirty="0"/>
              <a:t>,…,</a:t>
            </a:r>
            <a:r>
              <a:rPr lang="en-US" sz="2600" dirty="0" err="1"/>
              <a:t>x</a:t>
            </a:r>
            <a:r>
              <a:rPr lang="en-US" sz="2600" baseline="-25000" dirty="0" err="1"/>
              <a:t>n</a:t>
            </a:r>
            <a:r>
              <a:rPr lang="en-US" sz="2600" dirty="0"/>
              <a:t>) </a:t>
            </a:r>
            <a:endParaRPr lang="en-US" sz="2600" dirty="0" smtClean="0"/>
          </a:p>
          <a:p>
            <a:r>
              <a:rPr lang="en-US" sz="2600" dirty="0" smtClean="0"/>
              <a:t>C</a:t>
            </a:r>
            <a:r>
              <a:rPr lang="en-US" sz="2600" dirty="0" smtClean="0"/>
              <a:t>onditions </a:t>
            </a:r>
            <a:r>
              <a:rPr lang="en-US" sz="2600" dirty="0" smtClean="0"/>
              <a:t>for single-cycle NLFSRs are not </a:t>
            </a:r>
            <a:r>
              <a:rPr lang="en-US" sz="2600" dirty="0" smtClean="0"/>
              <a:t>known</a:t>
            </a:r>
            <a:endParaRPr lang="en-US" sz="2600" dirty="0"/>
          </a:p>
          <a:p>
            <a:r>
              <a:rPr lang="en-US" sz="2600" dirty="0" smtClean="0"/>
              <a:t>There are 2</a:t>
            </a:r>
            <a:r>
              <a:rPr lang="en-US" sz="2600" baseline="30000" dirty="0" smtClean="0"/>
              <a:t>2</a:t>
            </a:r>
            <a:r>
              <a:rPr lang="en-US" sz="2600" baseline="60000" dirty="0" smtClean="0"/>
              <a:t>n-1</a:t>
            </a:r>
            <a:r>
              <a:rPr lang="en-US" sz="2600" baseline="30000" dirty="0" smtClean="0"/>
              <a:t>-n</a:t>
            </a:r>
            <a:r>
              <a:rPr lang="en-US" sz="2600" dirty="0" smtClean="0"/>
              <a:t> single-cycle n-bit NLFSRs</a:t>
            </a:r>
            <a:endParaRPr lang="en-US" sz="2600" baseline="30000" dirty="0" smtClean="0"/>
          </a:p>
          <a:p>
            <a:r>
              <a:rPr lang="en-US" sz="2600" dirty="0" smtClean="0"/>
              <a:t>Existing algorithms for constructing single-cycle NLFSRs are applicable to n &lt; 32 </a:t>
            </a:r>
          </a:p>
          <a:p>
            <a:pPr marL="457200" lvl="1" indent="0">
              <a:buFontTx/>
              <a:buNone/>
            </a:pPr>
            <a:r>
              <a:rPr lang="en-US" sz="2000" dirty="0" err="1" smtClean="0">
                <a:solidFill>
                  <a:schemeClr val="bg1"/>
                </a:solidFill>
              </a:rPr>
              <a:t>Fredricksen</a:t>
            </a:r>
            <a:r>
              <a:rPr lang="en-US" sz="2000" dirty="0" smtClean="0">
                <a:solidFill>
                  <a:schemeClr val="bg1"/>
                </a:solidFill>
              </a:rPr>
              <a:t>, H. (1982) “A Survey of Full-Length Nonlinear Shift Register Cycle Algorithms”, </a:t>
            </a:r>
            <a:r>
              <a:rPr lang="en-US" sz="2000" i="1" dirty="0" smtClean="0">
                <a:solidFill>
                  <a:schemeClr val="bg1"/>
                </a:solidFill>
              </a:rPr>
              <a:t>SIAM Review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b="1" dirty="0" smtClean="0">
                <a:solidFill>
                  <a:schemeClr val="bg1"/>
                </a:solidFill>
              </a:rPr>
              <a:t>24</a:t>
            </a:r>
            <a:r>
              <a:rPr lang="en-US" sz="2000" dirty="0" smtClean="0">
                <a:solidFill>
                  <a:schemeClr val="bg1"/>
                </a:solidFill>
              </a:rPr>
              <a:t>(2), </a:t>
            </a:r>
            <a:r>
              <a:rPr lang="en-US" sz="2000" dirty="0" smtClean="0">
                <a:solidFill>
                  <a:schemeClr val="bg1"/>
                </a:solidFill>
              </a:rPr>
              <a:t>195-221</a:t>
            </a:r>
          </a:p>
          <a:p>
            <a:pPr marL="457200" lvl="1" indent="0">
              <a:buNone/>
            </a:pPr>
            <a:r>
              <a:rPr lang="en-US" sz="2000" dirty="0" err="1" smtClean="0">
                <a:solidFill>
                  <a:schemeClr val="bg1"/>
                </a:solidFill>
              </a:rPr>
              <a:t>Dubrova</a:t>
            </a:r>
            <a:r>
              <a:rPr lang="en-US" sz="2000" dirty="0" smtClean="0">
                <a:solidFill>
                  <a:schemeClr val="bg1"/>
                </a:solidFill>
              </a:rPr>
              <a:t>, E. (2012) “List of Maximum-Period NLFSRs”, </a:t>
            </a:r>
            <a:r>
              <a:rPr lang="en-US" sz="2000" i="1" dirty="0" smtClean="0">
                <a:solidFill>
                  <a:schemeClr val="bg1"/>
                </a:solidFill>
              </a:rPr>
              <a:t>Cryptology </a:t>
            </a:r>
            <a:r>
              <a:rPr lang="en-US" sz="2000" i="1" dirty="0" err="1" smtClean="0">
                <a:solidFill>
                  <a:schemeClr val="bg1"/>
                </a:solidFill>
              </a:rPr>
              <a:t>ePrint</a:t>
            </a:r>
            <a:r>
              <a:rPr lang="en-US" sz="2000" i="1" dirty="0" smtClean="0">
                <a:solidFill>
                  <a:schemeClr val="bg1"/>
                </a:solidFill>
              </a:rPr>
              <a:t> Archive, 2012/166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457200" lvl="1" indent="0">
              <a:buFontTx/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457200" lvl="1" indent="0">
              <a:buFontTx/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457200" lvl="1" indent="0">
              <a:buFontTx/>
              <a:buNone/>
            </a:pP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1331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NLFSRs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700" dirty="0" smtClean="0"/>
              <a:t>If we place in parallel k NLFSRs with largest cycles of length </a:t>
            </a:r>
            <a:r>
              <a:rPr lang="en-US" sz="2700" dirty="0"/>
              <a:t>L</a:t>
            </a:r>
            <a:r>
              <a:rPr lang="en-US" sz="2700" baseline="-25000" dirty="0" smtClean="0"/>
              <a:t>1</a:t>
            </a:r>
            <a:r>
              <a:rPr lang="en-US" sz="2700" dirty="0" smtClean="0"/>
              <a:t>, L</a:t>
            </a:r>
            <a:r>
              <a:rPr lang="en-US" sz="2700" baseline="-25000" dirty="0" smtClean="0"/>
              <a:t>2</a:t>
            </a:r>
            <a:r>
              <a:rPr lang="en-US" sz="2700" dirty="0" smtClean="0"/>
              <a:t>,…, </a:t>
            </a:r>
            <a:r>
              <a:rPr lang="en-US" sz="2700" dirty="0" err="1" smtClean="0"/>
              <a:t>L</a:t>
            </a:r>
            <a:r>
              <a:rPr lang="en-US" sz="2700" baseline="-25000" dirty="0" err="1" smtClean="0"/>
              <a:t>k</a:t>
            </a:r>
            <a:r>
              <a:rPr lang="en-US" sz="2700" dirty="0" smtClean="0"/>
              <a:t>, we get a mapping with the </a:t>
            </a:r>
            <a:r>
              <a:rPr lang="en-US" sz="2700" dirty="0"/>
              <a:t>largest </a:t>
            </a:r>
            <a:r>
              <a:rPr lang="en-US" sz="2700" dirty="0" smtClean="0"/>
              <a:t>cycle of </a:t>
            </a:r>
            <a:r>
              <a:rPr lang="en-US" sz="2700" dirty="0"/>
              <a:t>length </a:t>
            </a:r>
            <a:r>
              <a:rPr lang="en-US" sz="2700" dirty="0" smtClean="0"/>
              <a:t>LCM(L</a:t>
            </a:r>
            <a:r>
              <a:rPr lang="en-US" sz="2700" baseline="-25000" dirty="0" smtClean="0"/>
              <a:t>1</a:t>
            </a:r>
            <a:r>
              <a:rPr lang="en-US" sz="2700" dirty="0"/>
              <a:t>, L</a:t>
            </a:r>
            <a:r>
              <a:rPr lang="en-US" sz="2700" baseline="-25000" dirty="0"/>
              <a:t>2</a:t>
            </a:r>
            <a:r>
              <a:rPr lang="en-US" sz="2700" dirty="0"/>
              <a:t>,…, </a:t>
            </a:r>
            <a:r>
              <a:rPr lang="en-US" sz="2700" dirty="0" err="1" smtClean="0"/>
              <a:t>L</a:t>
            </a:r>
            <a:r>
              <a:rPr lang="en-US" sz="2700" baseline="-25000" dirty="0" err="1" smtClean="0"/>
              <a:t>k</a:t>
            </a:r>
            <a:r>
              <a:rPr lang="en-US" sz="2700" dirty="0" smtClean="0"/>
              <a:t>) </a:t>
            </a:r>
          </a:p>
        </p:txBody>
      </p:sp>
      <p:sp>
        <p:nvSpPr>
          <p:cNvPr id="1433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smaller NLFRs</a:t>
            </a:r>
          </a:p>
        </p:txBody>
      </p:sp>
      <p:grpSp>
        <p:nvGrpSpPr>
          <p:cNvPr id="14340" name="Group 53"/>
          <p:cNvGrpSpPr>
            <a:grpSpLocks/>
          </p:cNvGrpSpPr>
          <p:nvPr/>
        </p:nvGrpSpPr>
        <p:grpSpPr bwMode="auto">
          <a:xfrm>
            <a:off x="2843213" y="3424671"/>
            <a:ext cx="1219200" cy="1336675"/>
            <a:chOff x="3518744" y="3312801"/>
            <a:chExt cx="1219200" cy="1336403"/>
          </a:xfrm>
        </p:grpSpPr>
        <p:sp>
          <p:nvSpPr>
            <p:cNvPr id="14357" name="Rectangle 4"/>
            <p:cNvSpPr>
              <a:spLocks noChangeArrowheads="1"/>
            </p:cNvSpPr>
            <p:nvPr/>
          </p:nvSpPr>
          <p:spPr bwMode="auto">
            <a:xfrm>
              <a:off x="3518744" y="4039604"/>
              <a:ext cx="1219200" cy="609600"/>
            </a:xfrm>
            <a:prstGeom prst="rect">
              <a:avLst/>
            </a:prstGeom>
            <a:solidFill>
              <a:srgbClr val="CCCCFF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NLFSR</a:t>
              </a:r>
              <a:r>
                <a:rPr lang="en-US" baseline="-25000"/>
                <a:t>2</a:t>
              </a:r>
            </a:p>
          </p:txBody>
        </p:sp>
        <p:sp>
          <p:nvSpPr>
            <p:cNvPr id="14358" name="Oval 7"/>
            <p:cNvSpPr>
              <a:spLocks noChangeArrowheads="1"/>
            </p:cNvSpPr>
            <p:nvPr/>
          </p:nvSpPr>
          <p:spPr bwMode="auto">
            <a:xfrm>
              <a:off x="3633044" y="3312801"/>
              <a:ext cx="990600" cy="409061"/>
            </a:xfrm>
            <a:prstGeom prst="ellipse">
              <a:avLst/>
            </a:prstGeom>
            <a:solidFill>
              <a:srgbClr val="F3C3CC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f</a:t>
              </a:r>
              <a:r>
                <a:rPr lang="en-US" baseline="-25000"/>
                <a:t>2</a:t>
              </a:r>
            </a:p>
          </p:txBody>
        </p:sp>
        <p:cxnSp>
          <p:nvCxnSpPr>
            <p:cNvPr id="14359" name="Elbow Connector 8"/>
            <p:cNvCxnSpPr>
              <a:cxnSpLocks noChangeShapeType="1"/>
              <a:stCxn id="14358" idx="2"/>
              <a:endCxn id="14357" idx="1"/>
            </p:cNvCxnSpPr>
            <p:nvPr/>
          </p:nvCxnSpPr>
          <p:spPr bwMode="auto">
            <a:xfrm rot="10800000" flipV="1">
              <a:off x="3518744" y="3517332"/>
              <a:ext cx="114300" cy="827072"/>
            </a:xfrm>
            <a:prstGeom prst="bentConnector3">
              <a:avLst>
                <a:gd name="adj1" fmla="val 300000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4360" name="Straight Arrow Connector 9"/>
            <p:cNvCxnSpPr>
              <a:cxnSpLocks noChangeShapeType="1"/>
            </p:cNvCxnSpPr>
            <p:nvPr/>
          </p:nvCxnSpPr>
          <p:spPr bwMode="auto">
            <a:xfrm flipV="1">
              <a:off x="3747344" y="3721862"/>
              <a:ext cx="152400" cy="33811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4361" name="Straight Arrow Connector 10"/>
            <p:cNvCxnSpPr>
              <a:cxnSpLocks noChangeShapeType="1"/>
            </p:cNvCxnSpPr>
            <p:nvPr/>
          </p:nvCxnSpPr>
          <p:spPr bwMode="auto">
            <a:xfrm flipH="1" flipV="1">
              <a:off x="4356944" y="3721862"/>
              <a:ext cx="152400" cy="294472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14341" name="TextBox 20"/>
          <p:cNvSpPr txBox="1">
            <a:spLocks noChangeArrowheads="1"/>
          </p:cNvSpPr>
          <p:nvPr/>
        </p:nvSpPr>
        <p:spPr bwMode="auto">
          <a:xfrm>
            <a:off x="4062413" y="4173971"/>
            <a:ext cx="395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…</a:t>
            </a:r>
          </a:p>
        </p:txBody>
      </p:sp>
      <p:grpSp>
        <p:nvGrpSpPr>
          <p:cNvPr id="14342" name="Group 55"/>
          <p:cNvGrpSpPr>
            <a:grpSpLocks/>
          </p:cNvGrpSpPr>
          <p:nvPr/>
        </p:nvGrpSpPr>
        <p:grpSpPr bwMode="auto">
          <a:xfrm>
            <a:off x="4719638" y="3484996"/>
            <a:ext cx="1219200" cy="1311275"/>
            <a:chOff x="5706358" y="3312801"/>
            <a:chExt cx="1219200" cy="1311124"/>
          </a:xfrm>
        </p:grpSpPr>
        <p:sp>
          <p:nvSpPr>
            <p:cNvPr id="14352" name="Rectangle 22"/>
            <p:cNvSpPr>
              <a:spLocks noChangeArrowheads="1"/>
            </p:cNvSpPr>
            <p:nvPr/>
          </p:nvSpPr>
          <p:spPr bwMode="auto">
            <a:xfrm>
              <a:off x="5706358" y="4014325"/>
              <a:ext cx="1219200" cy="609600"/>
            </a:xfrm>
            <a:prstGeom prst="rect">
              <a:avLst/>
            </a:prstGeom>
            <a:solidFill>
              <a:srgbClr val="CCCCFF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NLFSR</a:t>
              </a:r>
              <a:r>
                <a:rPr lang="en-US" baseline="-25000"/>
                <a:t>k</a:t>
              </a:r>
            </a:p>
          </p:txBody>
        </p:sp>
        <p:sp>
          <p:nvSpPr>
            <p:cNvPr id="14353" name="Oval 25"/>
            <p:cNvSpPr>
              <a:spLocks noChangeArrowheads="1"/>
            </p:cNvSpPr>
            <p:nvPr/>
          </p:nvSpPr>
          <p:spPr bwMode="auto">
            <a:xfrm>
              <a:off x="5802980" y="3312801"/>
              <a:ext cx="990600" cy="385161"/>
            </a:xfrm>
            <a:prstGeom prst="ellipse">
              <a:avLst/>
            </a:prstGeom>
            <a:solidFill>
              <a:srgbClr val="F3C3CC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f</a:t>
              </a:r>
              <a:r>
                <a:rPr lang="en-US" baseline="-25000"/>
                <a:t>k</a:t>
              </a:r>
            </a:p>
          </p:txBody>
        </p:sp>
        <p:cxnSp>
          <p:nvCxnSpPr>
            <p:cNvPr id="14354" name="Elbow Connector 26"/>
            <p:cNvCxnSpPr>
              <a:cxnSpLocks noChangeShapeType="1"/>
              <a:stCxn id="14353" idx="2"/>
              <a:endCxn id="14352" idx="1"/>
            </p:cNvCxnSpPr>
            <p:nvPr/>
          </p:nvCxnSpPr>
          <p:spPr bwMode="auto">
            <a:xfrm rot="10800000" flipV="1">
              <a:off x="5706358" y="3505381"/>
              <a:ext cx="96622" cy="813743"/>
            </a:xfrm>
            <a:prstGeom prst="bentConnector3">
              <a:avLst>
                <a:gd name="adj1" fmla="val 336593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4355" name="Straight Arrow Connector 27"/>
            <p:cNvCxnSpPr>
              <a:cxnSpLocks noChangeShapeType="1"/>
            </p:cNvCxnSpPr>
            <p:nvPr/>
          </p:nvCxnSpPr>
          <p:spPr bwMode="auto">
            <a:xfrm flipV="1">
              <a:off x="5934958" y="3697962"/>
              <a:ext cx="152400" cy="336731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4356" name="Straight Arrow Connector 28"/>
            <p:cNvCxnSpPr>
              <a:cxnSpLocks noChangeShapeType="1"/>
            </p:cNvCxnSpPr>
            <p:nvPr/>
          </p:nvCxnSpPr>
          <p:spPr bwMode="auto">
            <a:xfrm flipH="1" flipV="1">
              <a:off x="6544558" y="3697962"/>
              <a:ext cx="152400" cy="293093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40" name="Rectangle 39"/>
          <p:cNvSpPr/>
          <p:nvPr/>
        </p:nvSpPr>
        <p:spPr bwMode="auto">
          <a:xfrm>
            <a:off x="715963" y="4039033"/>
            <a:ext cx="5562600" cy="1249363"/>
          </a:xfrm>
          <a:prstGeom prst="rect">
            <a:avLst/>
          </a:prstGeom>
          <a:noFill/>
          <a:ln w="25400" cap="flat" cmpd="sng" algn="ctr">
            <a:solidFill>
              <a:schemeClr val="bg1">
                <a:lumMod val="40000"/>
                <a:lumOff val="6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44" name="TextBox 40"/>
          <p:cNvSpPr txBox="1">
            <a:spLocks noChangeArrowheads="1"/>
          </p:cNvSpPr>
          <p:nvPr/>
        </p:nvSpPr>
        <p:spPr bwMode="auto">
          <a:xfrm>
            <a:off x="2014538" y="4812146"/>
            <a:ext cx="2862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dirty="0"/>
              <a:t>n</a:t>
            </a:r>
            <a:r>
              <a:rPr lang="en-US" baseline="-25000" dirty="0"/>
              <a:t>1 </a:t>
            </a:r>
            <a:r>
              <a:rPr lang="en-US" dirty="0"/>
              <a:t>+ n</a:t>
            </a:r>
            <a:r>
              <a:rPr lang="en-US" baseline="-25000" dirty="0"/>
              <a:t>2 </a:t>
            </a:r>
            <a:r>
              <a:rPr lang="en-US" dirty="0"/>
              <a:t>+…+ </a:t>
            </a:r>
            <a:r>
              <a:rPr lang="en-US" dirty="0" err="1"/>
              <a:t>n</a:t>
            </a:r>
            <a:r>
              <a:rPr lang="en-US" baseline="-25000" dirty="0" err="1"/>
              <a:t>k</a:t>
            </a:r>
            <a:r>
              <a:rPr lang="en-US" dirty="0"/>
              <a:t> state</a:t>
            </a:r>
          </a:p>
        </p:txBody>
      </p:sp>
      <p:grpSp>
        <p:nvGrpSpPr>
          <p:cNvPr id="14345" name="Group 52"/>
          <p:cNvGrpSpPr>
            <a:grpSpLocks/>
          </p:cNvGrpSpPr>
          <p:nvPr/>
        </p:nvGrpSpPr>
        <p:grpSpPr bwMode="auto">
          <a:xfrm>
            <a:off x="1152525" y="3454833"/>
            <a:ext cx="1219200" cy="1295400"/>
            <a:chOff x="1522304" y="3332686"/>
            <a:chExt cx="1219200" cy="1296633"/>
          </a:xfrm>
        </p:grpSpPr>
        <p:sp>
          <p:nvSpPr>
            <p:cNvPr id="14347" name="Rectangle 12"/>
            <p:cNvSpPr>
              <a:spLocks noChangeArrowheads="1"/>
            </p:cNvSpPr>
            <p:nvPr/>
          </p:nvSpPr>
          <p:spPr bwMode="auto">
            <a:xfrm>
              <a:off x="1522304" y="4019719"/>
              <a:ext cx="1219200" cy="609600"/>
            </a:xfrm>
            <a:prstGeom prst="rect">
              <a:avLst/>
            </a:prstGeom>
            <a:solidFill>
              <a:srgbClr val="CCCCFF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NLFSR</a:t>
              </a:r>
              <a:r>
                <a:rPr lang="en-US" baseline="-25000"/>
                <a:t>1</a:t>
              </a:r>
            </a:p>
          </p:txBody>
        </p:sp>
        <p:sp>
          <p:nvSpPr>
            <p:cNvPr id="14348" name="Oval 15"/>
            <p:cNvSpPr>
              <a:spLocks noChangeArrowheads="1"/>
            </p:cNvSpPr>
            <p:nvPr/>
          </p:nvSpPr>
          <p:spPr bwMode="auto">
            <a:xfrm>
              <a:off x="1636604" y="3332686"/>
              <a:ext cx="990600" cy="389176"/>
            </a:xfrm>
            <a:prstGeom prst="ellipse">
              <a:avLst/>
            </a:prstGeom>
            <a:solidFill>
              <a:srgbClr val="F3C3CC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f</a:t>
              </a:r>
              <a:r>
                <a:rPr lang="en-US" baseline="-25000"/>
                <a:t>1</a:t>
              </a:r>
            </a:p>
          </p:txBody>
        </p:sp>
        <p:cxnSp>
          <p:nvCxnSpPr>
            <p:cNvPr id="14349" name="Straight Arrow Connector 17"/>
            <p:cNvCxnSpPr>
              <a:cxnSpLocks noChangeShapeType="1"/>
            </p:cNvCxnSpPr>
            <p:nvPr/>
          </p:nvCxnSpPr>
          <p:spPr bwMode="auto">
            <a:xfrm flipV="1">
              <a:off x="1750904" y="3721862"/>
              <a:ext cx="152400" cy="318225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4350" name="Straight Arrow Connector 18"/>
            <p:cNvCxnSpPr>
              <a:cxnSpLocks noChangeShapeType="1"/>
            </p:cNvCxnSpPr>
            <p:nvPr/>
          </p:nvCxnSpPr>
          <p:spPr bwMode="auto">
            <a:xfrm flipH="1" flipV="1">
              <a:off x="2360504" y="3721862"/>
              <a:ext cx="152400" cy="274587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4351" name="Elbow Connector 51"/>
            <p:cNvCxnSpPr>
              <a:cxnSpLocks noChangeShapeType="1"/>
            </p:cNvCxnSpPr>
            <p:nvPr/>
          </p:nvCxnSpPr>
          <p:spPr bwMode="auto">
            <a:xfrm rot="10800000" flipV="1">
              <a:off x="1523764" y="3527274"/>
              <a:ext cx="114300" cy="827072"/>
            </a:xfrm>
            <a:prstGeom prst="bentConnector3">
              <a:avLst>
                <a:gd name="adj1" fmla="val 300000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14346" name="TextBox 57"/>
          <p:cNvSpPr txBox="1">
            <a:spLocks noChangeArrowheads="1"/>
          </p:cNvSpPr>
          <p:nvPr/>
        </p:nvSpPr>
        <p:spPr bwMode="auto">
          <a:xfrm>
            <a:off x="6551613" y="3071489"/>
            <a:ext cx="2521844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400" dirty="0">
                <a:latin typeface="+mn-lt"/>
              </a:rPr>
              <a:t>Example:</a:t>
            </a:r>
          </a:p>
          <a:p>
            <a:pPr eaLnBrk="1" hangingPunct="1"/>
            <a:r>
              <a:rPr lang="en-US" sz="2400" dirty="0">
                <a:latin typeface="+mn-lt"/>
              </a:rPr>
              <a:t>n</a:t>
            </a:r>
            <a:r>
              <a:rPr lang="en-US" sz="2400" baseline="-25000" dirty="0">
                <a:latin typeface="+mn-lt"/>
              </a:rPr>
              <a:t>1</a:t>
            </a:r>
            <a:r>
              <a:rPr lang="en-US" sz="2400" dirty="0">
                <a:latin typeface="+mn-lt"/>
              </a:rPr>
              <a:t> = 3, </a:t>
            </a:r>
            <a:r>
              <a:rPr lang="en-US" sz="2400" dirty="0" smtClean="0">
                <a:latin typeface="+mn-lt"/>
              </a:rPr>
              <a:t>L</a:t>
            </a:r>
            <a:r>
              <a:rPr lang="en-US" sz="2400" baseline="-25000" dirty="0" smtClean="0">
                <a:latin typeface="+mn-lt"/>
              </a:rPr>
              <a:t>1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>
                <a:latin typeface="+mn-lt"/>
              </a:rPr>
              <a:t>= 7</a:t>
            </a:r>
          </a:p>
          <a:p>
            <a:pPr eaLnBrk="1" hangingPunct="1"/>
            <a:r>
              <a:rPr lang="en-US" sz="2400" dirty="0">
                <a:latin typeface="+mn-lt"/>
              </a:rPr>
              <a:t>n</a:t>
            </a:r>
            <a:r>
              <a:rPr lang="en-US" sz="2400" baseline="-25000" dirty="0">
                <a:latin typeface="+mn-lt"/>
              </a:rPr>
              <a:t>2</a:t>
            </a:r>
            <a:r>
              <a:rPr lang="en-US" sz="2400" dirty="0">
                <a:latin typeface="+mn-lt"/>
              </a:rPr>
              <a:t> = 4, </a:t>
            </a:r>
            <a:r>
              <a:rPr lang="en-US" sz="2400" dirty="0" smtClean="0">
                <a:latin typeface="+mn-lt"/>
              </a:rPr>
              <a:t>L</a:t>
            </a:r>
            <a:r>
              <a:rPr lang="en-US" sz="2400" baseline="-25000" dirty="0" smtClean="0">
                <a:latin typeface="+mn-lt"/>
              </a:rPr>
              <a:t>2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>
                <a:latin typeface="+mn-lt"/>
              </a:rPr>
              <a:t>= 15</a:t>
            </a:r>
          </a:p>
          <a:p>
            <a:pPr eaLnBrk="1" hangingPunct="1"/>
            <a:r>
              <a:rPr lang="en-US" sz="2400" dirty="0">
                <a:latin typeface="+mn-lt"/>
              </a:rPr>
              <a:t>n</a:t>
            </a:r>
            <a:r>
              <a:rPr lang="en-US" sz="2400" baseline="-25000" dirty="0">
                <a:latin typeface="+mn-lt"/>
              </a:rPr>
              <a:t>3</a:t>
            </a:r>
            <a:r>
              <a:rPr lang="en-US" sz="2400" dirty="0">
                <a:latin typeface="+mn-lt"/>
              </a:rPr>
              <a:t> = 5, </a:t>
            </a:r>
            <a:r>
              <a:rPr lang="en-US" sz="2400" dirty="0" smtClean="0">
                <a:latin typeface="+mn-lt"/>
              </a:rPr>
              <a:t>L</a:t>
            </a:r>
            <a:r>
              <a:rPr lang="en-US" sz="2400" baseline="-25000" dirty="0" smtClean="0">
                <a:latin typeface="+mn-lt"/>
              </a:rPr>
              <a:t>2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>
                <a:latin typeface="+mn-lt"/>
              </a:rPr>
              <a:t>= 31</a:t>
            </a:r>
          </a:p>
          <a:p>
            <a:pPr eaLnBrk="1" hangingPunct="1">
              <a:spcBef>
                <a:spcPts val="1200"/>
              </a:spcBef>
            </a:pPr>
            <a:r>
              <a:rPr lang="en-US" sz="2400" dirty="0">
                <a:latin typeface="+mn-lt"/>
              </a:rPr>
              <a:t>7×15×31  = </a:t>
            </a:r>
            <a:r>
              <a:rPr lang="en-US" sz="2400" b="1" dirty="0">
                <a:solidFill>
                  <a:srgbClr val="FF0000"/>
                </a:solidFill>
                <a:latin typeface="+mn-lt"/>
              </a:rPr>
              <a:t>3255</a:t>
            </a:r>
          </a:p>
          <a:p>
            <a:pPr eaLnBrk="1" hangingPunct="1">
              <a:spcBef>
                <a:spcPts val="1200"/>
              </a:spcBef>
            </a:pPr>
            <a:r>
              <a:rPr lang="en-US" sz="2400" dirty="0">
                <a:latin typeface="+mn-lt"/>
              </a:rPr>
              <a:t>2</a:t>
            </a:r>
            <a:r>
              <a:rPr lang="en-US" sz="2400" baseline="30000" dirty="0">
                <a:latin typeface="+mn-lt"/>
              </a:rPr>
              <a:t>3+4+5</a:t>
            </a:r>
            <a:r>
              <a:rPr lang="en-US" sz="2400" dirty="0">
                <a:latin typeface="+mn-lt"/>
              </a:rPr>
              <a:t> = </a:t>
            </a:r>
            <a:r>
              <a:rPr lang="en-US" sz="2400" b="1" dirty="0">
                <a:solidFill>
                  <a:schemeClr val="bg1"/>
                </a:solidFill>
                <a:latin typeface="+mn-lt"/>
              </a:rPr>
              <a:t>4096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method for generating single-cycle mappings of type </a:t>
            </a:r>
            <a:r>
              <a:rPr lang="sv-SE" smtClean="0"/>
              <a:t>{0,1}</a:t>
            </a:r>
            <a:r>
              <a:rPr lang="sv-SE" baseline="30000" smtClean="0"/>
              <a:t>n</a:t>
            </a:r>
            <a:r>
              <a:rPr lang="en-US" baseline="30000" smtClean="0"/>
              <a:t>×k</a:t>
            </a:r>
            <a:r>
              <a:rPr lang="sv-SE" baseline="30000" smtClean="0"/>
              <a:t>  </a:t>
            </a:r>
            <a:r>
              <a:rPr lang="sv-SE" smtClean="0">
                <a:sym typeface="Symbol" pitchFamily="18" charset="2"/>
              </a:rPr>
              <a:t></a:t>
            </a:r>
            <a:r>
              <a:rPr lang="sv-SE" smtClean="0"/>
              <a:t> {0,1}</a:t>
            </a:r>
            <a:r>
              <a:rPr lang="sv-SE" baseline="30000" smtClean="0"/>
              <a:t>n</a:t>
            </a:r>
            <a:r>
              <a:rPr lang="en-US" baseline="30000" smtClean="0"/>
              <a:t>×k</a:t>
            </a:r>
            <a:r>
              <a:rPr lang="sv-SE" baseline="30000" smtClean="0"/>
              <a:t> </a:t>
            </a:r>
            <a:r>
              <a:rPr lang="en-US" smtClean="0"/>
              <a:t>using k NLFSRs of equal size n</a:t>
            </a:r>
          </a:p>
          <a:p>
            <a:endParaRPr lang="en-US" smtClean="0"/>
          </a:p>
        </p:txBody>
      </p:sp>
      <p:sp>
        <p:nvSpPr>
          <p:cNvPr id="1536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Contribution of the paper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971800" y="3228975"/>
            <a:ext cx="1717675" cy="1336675"/>
            <a:chOff x="1100200" y="3011158"/>
            <a:chExt cx="1717612" cy="1336403"/>
          </a:xfrm>
        </p:grpSpPr>
        <p:sp>
          <p:nvSpPr>
            <p:cNvPr id="15393" name="Rectangle 4"/>
            <p:cNvSpPr>
              <a:spLocks noChangeArrowheads="1"/>
            </p:cNvSpPr>
            <p:nvPr/>
          </p:nvSpPr>
          <p:spPr bwMode="auto">
            <a:xfrm>
              <a:off x="1598612" y="3737961"/>
              <a:ext cx="1219200" cy="609600"/>
            </a:xfrm>
            <a:prstGeom prst="rect">
              <a:avLst/>
            </a:prstGeom>
            <a:solidFill>
              <a:srgbClr val="CCCCFF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NLFSR</a:t>
              </a:r>
              <a:r>
                <a:rPr lang="en-US" baseline="-25000"/>
                <a:t>2</a:t>
              </a:r>
            </a:p>
          </p:txBody>
        </p:sp>
        <p:sp>
          <p:nvSpPr>
            <p:cNvPr id="15394" name="Oval 5"/>
            <p:cNvSpPr>
              <a:spLocks noChangeArrowheads="1"/>
            </p:cNvSpPr>
            <p:nvPr/>
          </p:nvSpPr>
          <p:spPr bwMode="auto">
            <a:xfrm>
              <a:off x="1100200" y="3901996"/>
              <a:ext cx="304800" cy="281529"/>
            </a:xfrm>
            <a:prstGeom prst="ellipse">
              <a:avLst/>
            </a:prstGeom>
            <a:solidFill>
              <a:srgbClr val="F3C3CC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cxnSp>
          <p:nvCxnSpPr>
            <p:cNvPr id="15395" name="Straight Arrow Connector 6"/>
            <p:cNvCxnSpPr>
              <a:cxnSpLocks noChangeShapeType="1"/>
              <a:stCxn id="15394" idx="6"/>
              <a:endCxn id="15393" idx="1"/>
            </p:cNvCxnSpPr>
            <p:nvPr/>
          </p:nvCxnSpPr>
          <p:spPr bwMode="auto">
            <a:xfrm>
              <a:off x="1405000" y="4042761"/>
              <a:ext cx="193612" cy="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5396" name="Oval 7"/>
            <p:cNvSpPr>
              <a:spLocks noChangeArrowheads="1"/>
            </p:cNvSpPr>
            <p:nvPr/>
          </p:nvSpPr>
          <p:spPr bwMode="auto">
            <a:xfrm>
              <a:off x="1712912" y="3011158"/>
              <a:ext cx="990600" cy="409061"/>
            </a:xfrm>
            <a:prstGeom prst="ellipse">
              <a:avLst/>
            </a:prstGeom>
            <a:solidFill>
              <a:srgbClr val="F3C3CC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f</a:t>
              </a:r>
              <a:r>
                <a:rPr lang="en-US" baseline="-25000"/>
                <a:t>2</a:t>
              </a:r>
            </a:p>
          </p:txBody>
        </p:sp>
        <p:cxnSp>
          <p:nvCxnSpPr>
            <p:cNvPr id="15397" name="Elbow Connector 8"/>
            <p:cNvCxnSpPr>
              <a:cxnSpLocks noChangeShapeType="1"/>
              <a:stCxn id="15396" idx="2"/>
            </p:cNvCxnSpPr>
            <p:nvPr/>
          </p:nvCxnSpPr>
          <p:spPr bwMode="auto">
            <a:xfrm rot="10800000" flipV="1">
              <a:off x="1252600" y="3215689"/>
              <a:ext cx="460312" cy="661028"/>
            </a:xfrm>
            <a:prstGeom prst="bentConnector2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5398" name="Straight Arrow Connector 9"/>
            <p:cNvCxnSpPr>
              <a:cxnSpLocks noChangeShapeType="1"/>
            </p:cNvCxnSpPr>
            <p:nvPr/>
          </p:nvCxnSpPr>
          <p:spPr bwMode="auto">
            <a:xfrm flipV="1">
              <a:off x="1827212" y="3420219"/>
              <a:ext cx="152400" cy="33811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5399" name="Straight Arrow Connector 10"/>
            <p:cNvCxnSpPr>
              <a:cxnSpLocks noChangeShapeType="1"/>
            </p:cNvCxnSpPr>
            <p:nvPr/>
          </p:nvCxnSpPr>
          <p:spPr bwMode="auto">
            <a:xfrm flipH="1" flipV="1">
              <a:off x="2436812" y="3420219"/>
              <a:ext cx="152400" cy="294472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974725" y="3248025"/>
            <a:ext cx="1717675" cy="1296988"/>
            <a:chOff x="1100200" y="3050928"/>
            <a:chExt cx="1717612" cy="1296633"/>
          </a:xfrm>
        </p:grpSpPr>
        <p:sp>
          <p:nvSpPr>
            <p:cNvPr id="15386" name="Rectangle 12"/>
            <p:cNvSpPr>
              <a:spLocks noChangeArrowheads="1"/>
            </p:cNvSpPr>
            <p:nvPr/>
          </p:nvSpPr>
          <p:spPr bwMode="auto">
            <a:xfrm>
              <a:off x="1598612" y="3737961"/>
              <a:ext cx="1219200" cy="609600"/>
            </a:xfrm>
            <a:prstGeom prst="rect">
              <a:avLst/>
            </a:prstGeom>
            <a:solidFill>
              <a:srgbClr val="CCCCFF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NLFSR</a:t>
              </a:r>
              <a:r>
                <a:rPr lang="en-US" baseline="-25000"/>
                <a:t>1</a:t>
              </a:r>
            </a:p>
          </p:txBody>
        </p:sp>
        <p:sp>
          <p:nvSpPr>
            <p:cNvPr id="15387" name="Oval 13"/>
            <p:cNvSpPr>
              <a:spLocks noChangeArrowheads="1"/>
            </p:cNvSpPr>
            <p:nvPr/>
          </p:nvSpPr>
          <p:spPr bwMode="auto">
            <a:xfrm>
              <a:off x="1100200" y="3901996"/>
              <a:ext cx="304800" cy="281529"/>
            </a:xfrm>
            <a:prstGeom prst="ellipse">
              <a:avLst/>
            </a:prstGeom>
            <a:solidFill>
              <a:srgbClr val="F3C3CC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cxnSp>
          <p:nvCxnSpPr>
            <p:cNvPr id="15388" name="Straight Arrow Connector 14"/>
            <p:cNvCxnSpPr>
              <a:cxnSpLocks noChangeShapeType="1"/>
              <a:stCxn id="15387" idx="6"/>
              <a:endCxn id="15386" idx="1"/>
            </p:cNvCxnSpPr>
            <p:nvPr/>
          </p:nvCxnSpPr>
          <p:spPr bwMode="auto">
            <a:xfrm>
              <a:off x="1405000" y="4042761"/>
              <a:ext cx="193612" cy="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5389" name="Oval 15"/>
            <p:cNvSpPr>
              <a:spLocks noChangeArrowheads="1"/>
            </p:cNvSpPr>
            <p:nvPr/>
          </p:nvSpPr>
          <p:spPr bwMode="auto">
            <a:xfrm>
              <a:off x="1712912" y="3050928"/>
              <a:ext cx="990600" cy="389176"/>
            </a:xfrm>
            <a:prstGeom prst="ellipse">
              <a:avLst/>
            </a:prstGeom>
            <a:solidFill>
              <a:srgbClr val="F3C3CC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f</a:t>
              </a:r>
              <a:r>
                <a:rPr lang="en-US" baseline="-25000"/>
                <a:t>1</a:t>
              </a:r>
            </a:p>
          </p:txBody>
        </p:sp>
        <p:cxnSp>
          <p:nvCxnSpPr>
            <p:cNvPr id="15390" name="Elbow Connector 16"/>
            <p:cNvCxnSpPr>
              <a:cxnSpLocks noChangeShapeType="1"/>
              <a:stCxn id="15389" idx="2"/>
              <a:endCxn id="15387" idx="0"/>
            </p:cNvCxnSpPr>
            <p:nvPr/>
          </p:nvCxnSpPr>
          <p:spPr bwMode="auto">
            <a:xfrm rot="10800000" flipV="1">
              <a:off x="1252600" y="3245516"/>
              <a:ext cx="460312" cy="656480"/>
            </a:xfrm>
            <a:prstGeom prst="bentConnector2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5391" name="Straight Arrow Connector 17"/>
            <p:cNvCxnSpPr>
              <a:cxnSpLocks noChangeShapeType="1"/>
            </p:cNvCxnSpPr>
            <p:nvPr/>
          </p:nvCxnSpPr>
          <p:spPr bwMode="auto">
            <a:xfrm flipV="1">
              <a:off x="1827212" y="3440104"/>
              <a:ext cx="152400" cy="318225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5392" name="Straight Arrow Connector 18"/>
            <p:cNvCxnSpPr>
              <a:cxnSpLocks noChangeShapeType="1"/>
            </p:cNvCxnSpPr>
            <p:nvPr/>
          </p:nvCxnSpPr>
          <p:spPr bwMode="auto">
            <a:xfrm flipH="1" flipV="1">
              <a:off x="2436812" y="3440104"/>
              <a:ext cx="152400" cy="274587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4799013" y="3228975"/>
            <a:ext cx="2078037" cy="1311275"/>
            <a:chOff x="4943695" y="3527576"/>
            <a:chExt cx="2078593" cy="1311124"/>
          </a:xfrm>
        </p:grpSpPr>
        <p:sp>
          <p:nvSpPr>
            <p:cNvPr id="15377" name="TextBox 20"/>
            <p:cNvSpPr txBox="1">
              <a:spLocks noChangeArrowheads="1"/>
            </p:cNvSpPr>
            <p:nvPr/>
          </p:nvSpPr>
          <p:spPr bwMode="auto">
            <a:xfrm>
              <a:off x="4943695" y="4399400"/>
              <a:ext cx="39466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…</a:t>
              </a:r>
            </a:p>
          </p:txBody>
        </p:sp>
        <p:grpSp>
          <p:nvGrpSpPr>
            <p:cNvPr id="15378" name="Group 21"/>
            <p:cNvGrpSpPr>
              <a:grpSpLocks/>
            </p:cNvGrpSpPr>
            <p:nvPr/>
          </p:nvGrpSpPr>
          <p:grpSpPr bwMode="auto">
            <a:xfrm>
              <a:off x="5304676" y="3527576"/>
              <a:ext cx="1717612" cy="1311124"/>
              <a:chOff x="1100200" y="3036437"/>
              <a:chExt cx="1717612" cy="1311124"/>
            </a:xfrm>
          </p:grpSpPr>
          <p:sp>
            <p:nvSpPr>
              <p:cNvPr id="15379" name="Rectangle 22"/>
              <p:cNvSpPr>
                <a:spLocks noChangeArrowheads="1"/>
              </p:cNvSpPr>
              <p:nvPr/>
            </p:nvSpPr>
            <p:spPr bwMode="auto">
              <a:xfrm>
                <a:off x="1598612" y="3737961"/>
                <a:ext cx="1219200" cy="609600"/>
              </a:xfrm>
              <a:prstGeom prst="rect">
                <a:avLst/>
              </a:prstGeom>
              <a:solidFill>
                <a:srgbClr val="CCCCFF"/>
              </a:solidFill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NLFSR</a:t>
                </a:r>
                <a:r>
                  <a:rPr lang="en-US" baseline="-25000"/>
                  <a:t>k</a:t>
                </a:r>
              </a:p>
            </p:txBody>
          </p:sp>
          <p:sp>
            <p:nvSpPr>
              <p:cNvPr id="15380" name="Oval 23"/>
              <p:cNvSpPr>
                <a:spLocks noChangeArrowheads="1"/>
              </p:cNvSpPr>
              <p:nvPr/>
            </p:nvSpPr>
            <p:spPr bwMode="auto">
              <a:xfrm>
                <a:off x="1100200" y="3901996"/>
                <a:ext cx="304800" cy="281529"/>
              </a:xfrm>
              <a:prstGeom prst="ellipse">
                <a:avLst/>
              </a:prstGeom>
              <a:solidFill>
                <a:srgbClr val="F3C3CC"/>
              </a:solidFill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+</a:t>
                </a:r>
              </a:p>
            </p:txBody>
          </p:sp>
          <p:cxnSp>
            <p:nvCxnSpPr>
              <p:cNvPr id="15381" name="Straight Arrow Connector 24"/>
              <p:cNvCxnSpPr>
                <a:cxnSpLocks noChangeShapeType="1"/>
                <a:stCxn id="15380" idx="6"/>
                <a:endCxn id="15379" idx="1"/>
              </p:cNvCxnSpPr>
              <p:nvPr/>
            </p:nvCxnSpPr>
            <p:spPr bwMode="auto">
              <a:xfrm>
                <a:off x="1405000" y="4042761"/>
                <a:ext cx="193612" cy="0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15382" name="Oval 25"/>
              <p:cNvSpPr>
                <a:spLocks noChangeArrowheads="1"/>
              </p:cNvSpPr>
              <p:nvPr/>
            </p:nvSpPr>
            <p:spPr bwMode="auto">
              <a:xfrm>
                <a:off x="1695234" y="3036437"/>
                <a:ext cx="990600" cy="385161"/>
              </a:xfrm>
              <a:prstGeom prst="ellipse">
                <a:avLst/>
              </a:prstGeom>
              <a:solidFill>
                <a:srgbClr val="F3C3CC"/>
              </a:solidFill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f</a:t>
                </a:r>
                <a:r>
                  <a:rPr lang="en-US" baseline="-25000"/>
                  <a:t>k</a:t>
                </a:r>
              </a:p>
            </p:txBody>
          </p:sp>
          <p:cxnSp>
            <p:nvCxnSpPr>
              <p:cNvPr id="15383" name="Elbow Connector 26"/>
              <p:cNvCxnSpPr>
                <a:cxnSpLocks noChangeShapeType="1"/>
                <a:stCxn id="15382" idx="2"/>
              </p:cNvCxnSpPr>
              <p:nvPr/>
            </p:nvCxnSpPr>
            <p:spPr bwMode="auto">
              <a:xfrm rot="10800000" flipV="1">
                <a:off x="1234928" y="3229018"/>
                <a:ext cx="460307" cy="636184"/>
              </a:xfrm>
              <a:prstGeom prst="bentConnector2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15384" name="Straight Arrow Connector 27"/>
              <p:cNvCxnSpPr>
                <a:cxnSpLocks noChangeShapeType="1"/>
              </p:cNvCxnSpPr>
              <p:nvPr/>
            </p:nvCxnSpPr>
            <p:spPr bwMode="auto">
              <a:xfrm flipV="1">
                <a:off x="1827212" y="3421598"/>
                <a:ext cx="152400" cy="336731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15385" name="Straight Arrow Connector 28"/>
              <p:cNvCxnSpPr>
                <a:cxnSpLocks noChangeShapeType="1"/>
              </p:cNvCxnSpPr>
              <p:nvPr/>
            </p:nvCxnSpPr>
            <p:spPr bwMode="auto">
              <a:xfrm flipH="1" flipV="1">
                <a:off x="2436812" y="3421598"/>
                <a:ext cx="152400" cy="293093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</p:grpSp>
      </p:grp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1127125" y="4375150"/>
            <a:ext cx="4184650" cy="1200150"/>
            <a:chOff x="1273022" y="4674664"/>
            <a:chExt cx="4184055" cy="1200065"/>
          </a:xfrm>
        </p:grpSpPr>
        <p:sp>
          <p:nvSpPr>
            <p:cNvPr id="15371" name="Oval 30"/>
            <p:cNvSpPr>
              <a:spLocks noChangeArrowheads="1"/>
            </p:cNvSpPr>
            <p:nvPr/>
          </p:nvSpPr>
          <p:spPr bwMode="auto">
            <a:xfrm>
              <a:off x="2278862" y="5493729"/>
              <a:ext cx="1981200" cy="381000"/>
            </a:xfrm>
            <a:prstGeom prst="ellipse">
              <a:avLst/>
            </a:prstGeom>
            <a:solidFill>
              <a:srgbClr val="FFFF66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Extra logic</a:t>
              </a:r>
              <a:endParaRPr lang="en-US" baseline="-25000"/>
            </a:p>
          </p:txBody>
        </p:sp>
        <p:cxnSp>
          <p:nvCxnSpPr>
            <p:cNvPr id="15372" name="Straight Connector 31"/>
            <p:cNvCxnSpPr>
              <a:cxnSpLocks noChangeShapeType="1"/>
            </p:cNvCxnSpPr>
            <p:nvPr/>
          </p:nvCxnSpPr>
          <p:spPr bwMode="auto">
            <a:xfrm>
              <a:off x="1273022" y="5220933"/>
              <a:ext cx="4184055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373" name="Straight Arrow Connector 32"/>
            <p:cNvCxnSpPr>
              <a:cxnSpLocks noChangeShapeType="1"/>
            </p:cNvCxnSpPr>
            <p:nvPr/>
          </p:nvCxnSpPr>
          <p:spPr bwMode="auto">
            <a:xfrm flipV="1">
              <a:off x="1273022" y="4680058"/>
              <a:ext cx="0" cy="540875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5374" name="Straight Arrow Connector 33"/>
            <p:cNvCxnSpPr>
              <a:cxnSpLocks noChangeShapeType="1"/>
            </p:cNvCxnSpPr>
            <p:nvPr/>
          </p:nvCxnSpPr>
          <p:spPr bwMode="auto">
            <a:xfrm flipV="1">
              <a:off x="3269462" y="4680058"/>
              <a:ext cx="1" cy="813672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5375" name="Straight Arrow Connector 34"/>
            <p:cNvCxnSpPr>
              <a:cxnSpLocks noChangeShapeType="1"/>
            </p:cNvCxnSpPr>
            <p:nvPr/>
          </p:nvCxnSpPr>
          <p:spPr bwMode="auto">
            <a:xfrm flipV="1">
              <a:off x="5457076" y="4674664"/>
              <a:ext cx="0" cy="54627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5376" name="Oval 35"/>
            <p:cNvSpPr>
              <a:spLocks noChangeArrowheads="1"/>
            </p:cNvSpPr>
            <p:nvPr/>
          </p:nvSpPr>
          <p:spPr bwMode="auto">
            <a:xfrm>
              <a:off x="3231362" y="5182833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>
            <a:grpSpLocks/>
          </p:cNvGrpSpPr>
          <p:nvPr/>
        </p:nvGrpSpPr>
        <p:grpSpPr bwMode="auto">
          <a:xfrm>
            <a:off x="1376363" y="3824288"/>
            <a:ext cx="7183437" cy="963612"/>
            <a:chOff x="1522228" y="4123919"/>
            <a:chExt cx="7183406" cy="962975"/>
          </a:xfrm>
        </p:grpSpPr>
        <p:sp>
          <p:nvSpPr>
            <p:cNvPr id="40" name="Rectangle 39"/>
            <p:cNvSpPr/>
            <p:nvPr/>
          </p:nvSpPr>
          <p:spPr bwMode="auto">
            <a:xfrm>
              <a:off x="1522228" y="4123919"/>
              <a:ext cx="7183406" cy="962975"/>
            </a:xfrm>
            <a:prstGeom prst="rect">
              <a:avLst/>
            </a:prstGeom>
            <a:noFill/>
            <a:ln w="25400" cap="flat" cmpd="sng" algn="ctr">
              <a:solidFill>
                <a:schemeClr val="bg1">
                  <a:lumMod val="40000"/>
                  <a:lumOff val="6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370" name="TextBox 40"/>
            <p:cNvSpPr txBox="1">
              <a:spLocks noChangeArrowheads="1"/>
            </p:cNvSpPr>
            <p:nvPr/>
          </p:nvSpPr>
          <p:spPr bwMode="auto">
            <a:xfrm>
              <a:off x="7095250" y="4599310"/>
              <a:ext cx="15584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n × k state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vpvA4">
  <a:themeElements>
    <a:clrScheme name="">
      <a:dk1>
        <a:srgbClr val="000000"/>
      </a:dk1>
      <a:lt1>
        <a:srgbClr val="00279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AACCD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ivpvA4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CCFF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CCFF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vpvA4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vpvA4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vpvA4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vpvA4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vpvA4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vpvA4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vpvA4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Office\Templates\ivpvA4.pot</Template>
  <TotalTime>28033</TotalTime>
  <Pages>77</Pages>
  <Words>982</Words>
  <Application>Microsoft Office PowerPoint</Application>
  <PresentationFormat>Custom</PresentationFormat>
  <Paragraphs>207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ivpvA4</vt:lpstr>
      <vt:lpstr>A Method for Generating Full Cycles by a Composition of NLFSRs</vt:lpstr>
      <vt:lpstr>Outline</vt:lpstr>
      <vt:lpstr>Problem addressed</vt:lpstr>
      <vt:lpstr>Motivation</vt:lpstr>
      <vt:lpstr>Implementation  by FSRs</vt:lpstr>
      <vt:lpstr>Feedback Shift Registers</vt:lpstr>
      <vt:lpstr>NLFSRs</vt:lpstr>
      <vt:lpstr>Combining smaller NLFRs</vt:lpstr>
      <vt:lpstr>Contribution of the paper</vt:lpstr>
      <vt:lpstr>Construction method</vt:lpstr>
      <vt:lpstr>Cycle-joining transformations</vt:lpstr>
      <vt:lpstr>Joining cycles by exchanging successors</vt:lpstr>
      <vt:lpstr>Splitting a cycle</vt:lpstr>
      <vt:lpstr>Our case</vt:lpstr>
      <vt:lpstr>How to exchange successors</vt:lpstr>
      <vt:lpstr>Choosing dedicated states</vt:lpstr>
      <vt:lpstr>First joining step</vt:lpstr>
      <vt:lpstr>Joining the resulting cycles in one</vt:lpstr>
      <vt:lpstr>Conclusion</vt:lpstr>
    </vt:vector>
  </TitlesOfParts>
  <Company>KTH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FTC course</dc:title>
  <dc:creator>Elena Dubrova</dc:creator>
  <cp:lastModifiedBy>Dubrova</cp:lastModifiedBy>
  <cp:revision>896</cp:revision>
  <cp:lastPrinted>2003-02-18T08:25:11Z</cp:lastPrinted>
  <dcterms:created xsi:type="dcterms:W3CDTF">2000-10-18T14:17:53Z</dcterms:created>
  <dcterms:modified xsi:type="dcterms:W3CDTF">2013-04-14T15:34:49Z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geert.deconinck@esat.kuleuven.ac.be</vt:lpwstr>
  </property>
  <property fmtid="{D5CDD505-2E9C-101B-9397-08002B2CF9AE}" pid="8" name="HomePage">
    <vt:lpwstr>http://www.esat.kuleuven.ac.be/acca</vt:lpwstr>
  </property>
  <property fmtid="{D5CDD505-2E9C-101B-9397-08002B2CF9AE}" pid="9" name="Other">
    <vt:lpwstr>slides cursus FT (HC373)  vor veiligheidsir 1998-1999 (versie 15 april 1999)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2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c:\s\</vt:lpwstr>
  </property>
</Properties>
</file>